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7"/>
  </p:notesMasterIdLst>
  <p:handoutMasterIdLst>
    <p:handoutMasterId r:id="rId38"/>
  </p:handoutMasterIdLst>
  <p:sldIdLst>
    <p:sldId id="1779" r:id="rId7"/>
    <p:sldId id="1836" r:id="rId8"/>
    <p:sldId id="2126" r:id="rId9"/>
    <p:sldId id="1889" r:id="rId10"/>
    <p:sldId id="1890" r:id="rId11"/>
    <p:sldId id="2032" r:id="rId12"/>
    <p:sldId id="1943" r:id="rId13"/>
    <p:sldId id="1891" r:id="rId14"/>
    <p:sldId id="1892" r:id="rId15"/>
    <p:sldId id="1893" r:id="rId16"/>
    <p:sldId id="1874" r:id="rId17"/>
    <p:sldId id="2123" r:id="rId18"/>
    <p:sldId id="2124" r:id="rId19"/>
    <p:sldId id="2125" r:id="rId20"/>
    <p:sldId id="2034" r:id="rId21"/>
    <p:sldId id="2127" r:id="rId22"/>
    <p:sldId id="1878" r:id="rId23"/>
    <p:sldId id="1879" r:id="rId24"/>
    <p:sldId id="2036" r:id="rId25"/>
    <p:sldId id="2120" r:id="rId26"/>
    <p:sldId id="2037" r:id="rId27"/>
    <p:sldId id="1881" r:id="rId28"/>
    <p:sldId id="1882" r:id="rId29"/>
    <p:sldId id="2121" r:id="rId30"/>
    <p:sldId id="2122" r:id="rId31"/>
    <p:sldId id="1885" r:id="rId32"/>
    <p:sldId id="1886" r:id="rId33"/>
    <p:sldId id="1887" r:id="rId34"/>
    <p:sldId id="1873" r:id="rId35"/>
    <p:sldId id="680" r:id="rId36"/>
  </p:sldIdLst>
  <p:sldSz cx="12196763" cy="6858000"/>
  <p:notesSz cx="6805613" cy="9939338"/>
  <p:custDataLst>
    <p:tags r:id="rId39"/>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91D150"/>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gs" Target="tags/tag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2023/4/1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30</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30</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688782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21"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P28LKWTzrI" TargetMode="External"/><Relationship Id="rId2" Type="http://schemas.openxmlformats.org/officeDocument/2006/relationships/hyperlink" Target="https://www.youtube.com/watch?v=3jHi8E5C-18"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9289032"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计算的工作原理</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芯片基础</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641AF4B-5D5B-A347-B1EE-74A196CA3E9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48528" y="1333060"/>
            <a:ext cx="9899705" cy="4873700"/>
          </a:xfrm>
          <a:prstGeom prst="roundRect">
            <a:avLst>
              <a:gd name="adj" fmla="val 5244"/>
            </a:avLst>
          </a:prstGeom>
          <a:solidFill>
            <a:srgbClr val="FFFFFF">
              <a:shade val="85000"/>
            </a:srgbClr>
          </a:solidFill>
          <a:ln>
            <a:noFill/>
          </a:ln>
          <a:effectLst>
            <a:reflection blurRad="12700" stA="38000" endPos="28000" dist="5000" dir="5400000" sy="-100000" algn="bl" rotWithShape="0"/>
          </a:effectLst>
        </p:spPr>
      </p:pic>
      <p:sp>
        <p:nvSpPr>
          <p:cNvPr id="2" name="标题 1">
            <a:extLst>
              <a:ext uri="{FF2B5EF4-FFF2-40B4-BE49-F238E27FC236}">
                <a16:creationId xmlns:a16="http://schemas.microsoft.com/office/drawing/2014/main" id="{9183D159-65A0-6B4A-A60E-5F90AD68C4E8}"/>
              </a:ext>
            </a:extLst>
          </p:cNvPr>
          <p:cNvSpPr>
            <a:spLocks noGrp="1"/>
          </p:cNvSpPr>
          <p:nvPr>
            <p:ph type="title"/>
          </p:nvPr>
        </p:nvSpPr>
        <p:spPr/>
        <p:txBody>
          <a:bodyPr/>
          <a:lstStyle/>
          <a:p>
            <a:r>
              <a:rPr lang="zh-CN" altLang="en-US" dirty="0"/>
              <a:t>逻辑电路技术趋势预测</a:t>
            </a:r>
          </a:p>
        </p:txBody>
      </p:sp>
    </p:spTree>
    <p:extLst>
      <p:ext uri="{BB962C8B-B14F-4D97-AF65-F5344CB8AC3E}">
        <p14:creationId xmlns:p14="http://schemas.microsoft.com/office/powerpoint/2010/main" val="1979049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695644" y="1196752"/>
            <a:ext cx="10731329" cy="2732657"/>
          </a:xfrm>
        </p:spPr>
        <p:txBody>
          <a:bodyPr/>
          <a:lstStyle/>
          <a:p>
            <a:r>
              <a:rPr lang="zh-CN" altLang="en-US" sz="8800" dirty="0"/>
              <a:t>谁会在乎算力呢？</a:t>
            </a:r>
          </a:p>
        </p:txBody>
      </p:sp>
      <p:pic>
        <p:nvPicPr>
          <p:cNvPr id="4" name="图片 3">
            <a:extLst>
              <a:ext uri="{FF2B5EF4-FFF2-40B4-BE49-F238E27FC236}">
                <a16:creationId xmlns:a16="http://schemas.microsoft.com/office/drawing/2014/main" id="{74F984D3-C399-724E-8D37-AA8BF2E5FA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3" name="矩形 2">
            <a:extLst>
              <a:ext uri="{FF2B5EF4-FFF2-40B4-BE49-F238E27FC236}">
                <a16:creationId xmlns:a16="http://schemas.microsoft.com/office/drawing/2014/main" id="{FD9A7724-B2E3-BF4E-AFF1-7C5914FF414F}"/>
              </a:ext>
            </a:extLst>
          </p:cNvPr>
          <p:cNvSpPr/>
          <p:nvPr/>
        </p:nvSpPr>
        <p:spPr>
          <a:xfrm>
            <a:off x="6098381" y="3375411"/>
            <a:ext cx="2183611" cy="1107996"/>
          </a:xfrm>
          <a:prstGeom prst="rect">
            <a:avLst/>
          </a:prstGeom>
        </p:spPr>
        <p:txBody>
          <a:bodyPr wrap="none">
            <a:spAutoFit/>
          </a:bodyPr>
          <a:lstStyle/>
          <a:p>
            <a:r>
              <a:rPr lang="en-US" altLang="zh-CN" sz="6600" dirty="0">
                <a:solidFill>
                  <a:srgbClr val="FFC000"/>
                </a:solidFill>
                <a:latin typeface="Futura Medium" panose="020B0602020204020303" pitchFamily="34" charset="-79"/>
                <a:cs typeface="Futura Medium" panose="020B0602020204020303" pitchFamily="34" charset="-79"/>
              </a:rPr>
              <a:t>Flops</a:t>
            </a:r>
            <a:endParaRPr lang="zh-CN" altLang="en-US" sz="6600" dirty="0">
              <a:solidFill>
                <a:srgbClr val="FFC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104579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B292D74-2CD5-1849-9B8B-D1E45F60C415}"/>
              </a:ext>
            </a:extLst>
          </p:cNvPr>
          <p:cNvPicPr>
            <a:picLocks noChangeAspect="1"/>
          </p:cNvPicPr>
          <p:nvPr/>
        </p:nvPicPr>
        <p:blipFill>
          <a:blip r:embed="rId2"/>
          <a:stretch>
            <a:fillRect/>
          </a:stretch>
        </p:blipFill>
        <p:spPr>
          <a:xfrm>
            <a:off x="0" y="-1339"/>
            <a:ext cx="12196763" cy="6860679"/>
          </a:xfrm>
          <a:prstGeom prst="rect">
            <a:avLst/>
          </a:prstGeom>
        </p:spPr>
      </p:pic>
    </p:spTree>
    <p:extLst>
      <p:ext uri="{BB962C8B-B14F-4D97-AF65-F5344CB8AC3E}">
        <p14:creationId xmlns:p14="http://schemas.microsoft.com/office/powerpoint/2010/main" val="68351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05D38-DA77-5444-8B6D-BA486357A409}"/>
              </a:ext>
            </a:extLst>
          </p:cNvPr>
          <p:cNvSpPr>
            <a:spLocks noGrp="1"/>
          </p:cNvSpPr>
          <p:nvPr>
            <p:ph type="title"/>
          </p:nvPr>
        </p:nvSpPr>
        <p:spPr/>
        <p:txBody>
          <a:bodyPr/>
          <a:lstStyle/>
          <a:p>
            <a:endParaRPr kumimoji="1" lang="zh-CN" altLang="en-US"/>
          </a:p>
        </p:txBody>
      </p:sp>
      <p:pic>
        <p:nvPicPr>
          <p:cNvPr id="3" name="图片 2">
            <a:extLst>
              <a:ext uri="{FF2B5EF4-FFF2-40B4-BE49-F238E27FC236}">
                <a16:creationId xmlns:a16="http://schemas.microsoft.com/office/drawing/2014/main" id="{F8D2C745-A807-EF4F-BB09-2397C8EFB2F4}"/>
              </a:ext>
            </a:extLst>
          </p:cNvPr>
          <p:cNvPicPr>
            <a:picLocks noChangeAspect="1"/>
          </p:cNvPicPr>
          <p:nvPr/>
        </p:nvPicPr>
        <p:blipFill>
          <a:blip r:embed="rId2"/>
          <a:stretch>
            <a:fillRect/>
          </a:stretch>
        </p:blipFill>
        <p:spPr>
          <a:xfrm>
            <a:off x="59269" y="476672"/>
            <a:ext cx="12078223" cy="6381328"/>
          </a:xfrm>
          <a:prstGeom prst="rect">
            <a:avLst/>
          </a:prstGeom>
        </p:spPr>
      </p:pic>
    </p:spTree>
    <p:extLst>
      <p:ext uri="{BB962C8B-B14F-4D97-AF65-F5344CB8AC3E}">
        <p14:creationId xmlns:p14="http://schemas.microsoft.com/office/powerpoint/2010/main" val="2599337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2C915F-35D7-514D-8D55-B0B243514443}"/>
              </a:ext>
            </a:extLst>
          </p:cNvPr>
          <p:cNvPicPr>
            <a:picLocks noChangeAspect="1"/>
          </p:cNvPicPr>
          <p:nvPr/>
        </p:nvPicPr>
        <p:blipFill>
          <a:blip r:embed="rId2"/>
          <a:stretch>
            <a:fillRect/>
          </a:stretch>
        </p:blipFill>
        <p:spPr>
          <a:xfrm>
            <a:off x="0" y="653565"/>
            <a:ext cx="12204089" cy="5871779"/>
          </a:xfrm>
          <a:prstGeom prst="rect">
            <a:avLst/>
          </a:prstGeom>
        </p:spPr>
      </p:pic>
    </p:spTree>
    <p:extLst>
      <p:ext uri="{BB962C8B-B14F-4D97-AF65-F5344CB8AC3E}">
        <p14:creationId xmlns:p14="http://schemas.microsoft.com/office/powerpoint/2010/main" val="1769592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695644" y="1183626"/>
            <a:ext cx="10731329" cy="2893446"/>
          </a:xfrm>
        </p:spPr>
        <p:txBody>
          <a:bodyPr/>
          <a:lstStyle/>
          <a:p>
            <a:r>
              <a:rPr lang="zh-CN" altLang="en-US" sz="8800" dirty="0"/>
              <a:t>你真的在乎算力？</a:t>
            </a:r>
          </a:p>
        </p:txBody>
      </p:sp>
      <p:pic>
        <p:nvPicPr>
          <p:cNvPr id="3" name="图片 2">
            <a:extLst>
              <a:ext uri="{FF2B5EF4-FFF2-40B4-BE49-F238E27FC236}">
                <a16:creationId xmlns:a16="http://schemas.microsoft.com/office/drawing/2014/main" id="{FF7FF534-0843-0348-8255-44BF6D1E78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4" name="标题 1">
            <a:extLst>
              <a:ext uri="{FF2B5EF4-FFF2-40B4-BE49-F238E27FC236}">
                <a16:creationId xmlns:a16="http://schemas.microsoft.com/office/drawing/2014/main" id="{54E0C908-8708-E04A-B8B1-C59630C39C65}"/>
              </a:ext>
            </a:extLst>
          </p:cNvPr>
          <p:cNvSpPr txBox="1">
            <a:spLocks/>
          </p:cNvSpPr>
          <p:nvPr/>
        </p:nvSpPr>
        <p:spPr>
          <a:xfrm>
            <a:off x="724191" y="4428725"/>
            <a:ext cx="7166933" cy="733206"/>
          </a:xfrm>
          <a:prstGeom prst="rect">
            <a:avLst/>
          </a:prstGeom>
        </p:spPr>
        <p:txBody>
          <a:bodyPr anchor="ctr"/>
          <a:lstStyle>
            <a:lvl1pPr algn="ctr" rtl="0" eaLnBrk="1" fontAlgn="base" hangingPunct="1">
              <a:lnSpc>
                <a:spcPct val="120000"/>
              </a:lnSpc>
              <a:spcBef>
                <a:spcPct val="0"/>
              </a:spcBef>
              <a:spcAft>
                <a:spcPct val="0"/>
              </a:spcAf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sz="2000" b="0" dirty="0">
                <a:solidFill>
                  <a:srgbClr val="374154"/>
                </a:solidFill>
              </a:rPr>
              <a:t>物理定律和硬件本身很大程度决定了我们对机器的编程方式</a:t>
            </a:r>
          </a:p>
        </p:txBody>
      </p:sp>
      <p:sp>
        <p:nvSpPr>
          <p:cNvPr id="5" name="矩形 4">
            <a:extLst>
              <a:ext uri="{FF2B5EF4-FFF2-40B4-BE49-F238E27FC236}">
                <a16:creationId xmlns:a16="http://schemas.microsoft.com/office/drawing/2014/main" id="{2F4D4D47-70D0-0548-A45A-B849459B82C5}"/>
              </a:ext>
            </a:extLst>
          </p:cNvPr>
          <p:cNvSpPr/>
          <p:nvPr/>
        </p:nvSpPr>
        <p:spPr>
          <a:xfrm>
            <a:off x="6130850" y="696343"/>
            <a:ext cx="2183611" cy="1107996"/>
          </a:xfrm>
          <a:prstGeom prst="rect">
            <a:avLst/>
          </a:prstGeom>
        </p:spPr>
        <p:txBody>
          <a:bodyPr wrap="none">
            <a:spAutoFit/>
          </a:bodyPr>
          <a:lstStyle/>
          <a:p>
            <a:r>
              <a:rPr lang="en-US" altLang="zh-CN" sz="6600" dirty="0">
                <a:solidFill>
                  <a:srgbClr val="FFC000"/>
                </a:solidFill>
                <a:latin typeface="Futura Medium" panose="020B0602020204020303" pitchFamily="34" charset="-79"/>
                <a:cs typeface="Futura Medium" panose="020B0602020204020303" pitchFamily="34" charset="-79"/>
              </a:rPr>
              <a:t>Flops</a:t>
            </a:r>
            <a:endParaRPr lang="zh-CN" altLang="en-US" sz="6600" dirty="0">
              <a:solidFill>
                <a:srgbClr val="FFC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46293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695644" y="1183626"/>
            <a:ext cx="10731329" cy="2893446"/>
          </a:xfrm>
        </p:spPr>
        <p:txBody>
          <a:bodyPr/>
          <a:lstStyle/>
          <a:p>
            <a:r>
              <a:rPr lang="zh-CN" altLang="en-US" sz="8800" dirty="0"/>
              <a:t>你真的在乎算力？</a:t>
            </a:r>
          </a:p>
        </p:txBody>
      </p:sp>
      <p:pic>
        <p:nvPicPr>
          <p:cNvPr id="3" name="图片 2">
            <a:extLst>
              <a:ext uri="{FF2B5EF4-FFF2-40B4-BE49-F238E27FC236}">
                <a16:creationId xmlns:a16="http://schemas.microsoft.com/office/drawing/2014/main" id="{FF7FF534-0843-0348-8255-44BF6D1E78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4" name="标题 1">
            <a:extLst>
              <a:ext uri="{FF2B5EF4-FFF2-40B4-BE49-F238E27FC236}">
                <a16:creationId xmlns:a16="http://schemas.microsoft.com/office/drawing/2014/main" id="{54E0C908-8708-E04A-B8B1-C59630C39C65}"/>
              </a:ext>
            </a:extLst>
          </p:cNvPr>
          <p:cNvSpPr txBox="1">
            <a:spLocks/>
          </p:cNvSpPr>
          <p:nvPr/>
        </p:nvSpPr>
        <p:spPr>
          <a:xfrm>
            <a:off x="695644" y="4293096"/>
            <a:ext cx="7166933" cy="1224136"/>
          </a:xfrm>
          <a:prstGeom prst="rect">
            <a:avLst/>
          </a:prstGeom>
        </p:spPr>
        <p:txBody>
          <a:bodyPr anchor="ctr"/>
          <a:lstStyle>
            <a:lvl1pPr algn="ctr" rtl="0" eaLnBrk="1" fontAlgn="base" hangingPunct="1">
              <a:lnSpc>
                <a:spcPct val="120000"/>
              </a:lnSpc>
              <a:spcBef>
                <a:spcPct val="0"/>
              </a:spcBef>
              <a:spcAft>
                <a:spcPct val="0"/>
              </a:spcAft>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pPr>
              <a:lnSpc>
                <a:spcPct val="150000"/>
              </a:lnSpc>
            </a:pPr>
            <a:r>
              <a:rPr lang="zh-CN" altLang="en-US" sz="2000" b="0" dirty="0">
                <a:solidFill>
                  <a:srgbClr val="374154"/>
                </a:solidFill>
              </a:rPr>
              <a:t>当我们对计算本身有更深入的了解时候，</a:t>
            </a:r>
            <a:endParaRPr lang="en-US" altLang="zh-CN" sz="2000" b="0" dirty="0">
              <a:solidFill>
                <a:srgbClr val="374154"/>
              </a:solidFill>
            </a:endParaRPr>
          </a:p>
          <a:p>
            <a:pPr>
              <a:lnSpc>
                <a:spcPct val="150000"/>
              </a:lnSpc>
            </a:pPr>
            <a:r>
              <a:rPr lang="zh-CN" altLang="en-US" sz="2000" b="0" dirty="0">
                <a:solidFill>
                  <a:srgbClr val="374154"/>
                </a:solidFill>
              </a:rPr>
              <a:t>才会慢慢看到本质的问题：我的数据在哪里？</a:t>
            </a:r>
          </a:p>
        </p:txBody>
      </p:sp>
      <p:sp>
        <p:nvSpPr>
          <p:cNvPr id="5" name="矩形 4">
            <a:extLst>
              <a:ext uri="{FF2B5EF4-FFF2-40B4-BE49-F238E27FC236}">
                <a16:creationId xmlns:a16="http://schemas.microsoft.com/office/drawing/2014/main" id="{D954F1A5-20DB-0B4B-99E9-6278BC6DAE65}"/>
              </a:ext>
            </a:extLst>
          </p:cNvPr>
          <p:cNvSpPr/>
          <p:nvPr/>
        </p:nvSpPr>
        <p:spPr>
          <a:xfrm>
            <a:off x="6130850" y="696343"/>
            <a:ext cx="2183611" cy="1107996"/>
          </a:xfrm>
          <a:prstGeom prst="rect">
            <a:avLst/>
          </a:prstGeom>
        </p:spPr>
        <p:txBody>
          <a:bodyPr wrap="none">
            <a:spAutoFit/>
          </a:bodyPr>
          <a:lstStyle/>
          <a:p>
            <a:r>
              <a:rPr lang="en-US" altLang="zh-CN" sz="6600" dirty="0">
                <a:solidFill>
                  <a:srgbClr val="FFC000"/>
                </a:solidFill>
                <a:latin typeface="Futura Medium" panose="020B0602020204020303" pitchFamily="34" charset="-79"/>
                <a:cs typeface="Futura Medium" panose="020B0602020204020303" pitchFamily="34" charset="-79"/>
              </a:rPr>
              <a:t>Flops</a:t>
            </a:r>
            <a:endParaRPr lang="zh-CN" altLang="en-US" sz="6600" dirty="0">
              <a:solidFill>
                <a:srgbClr val="FFC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384609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B23DB-5A62-CF4B-A03D-FE5EDF1B9326}"/>
              </a:ext>
            </a:extLst>
          </p:cNvPr>
          <p:cNvSpPr>
            <a:spLocks noGrp="1"/>
          </p:cNvSpPr>
          <p:nvPr>
            <p:ph type="title"/>
          </p:nvPr>
        </p:nvSpPr>
        <p:spPr/>
        <p:txBody>
          <a:bodyPr/>
          <a:lstStyle/>
          <a:p>
            <a:r>
              <a:rPr kumimoji="1" lang="zh-CN" altLang="en-US" dirty="0"/>
              <a:t>读取数据与计算的计算换算</a:t>
            </a:r>
          </a:p>
        </p:txBody>
      </p:sp>
      <p:sp>
        <p:nvSpPr>
          <p:cNvPr id="3" name="内容占位符 2">
            <a:extLst>
              <a:ext uri="{FF2B5EF4-FFF2-40B4-BE49-F238E27FC236}">
                <a16:creationId xmlns:a16="http://schemas.microsoft.com/office/drawing/2014/main" id="{68A01459-483F-4C46-B8E4-83A312AD9772}"/>
              </a:ext>
            </a:extLst>
          </p:cNvPr>
          <p:cNvSpPr>
            <a:spLocks noGrp="1"/>
          </p:cNvSpPr>
          <p:nvPr>
            <p:ph sz="half" idx="1"/>
          </p:nvPr>
        </p:nvSpPr>
        <p:spPr>
          <a:xfrm>
            <a:off x="623635" y="1340768"/>
            <a:ext cx="10875346" cy="670383"/>
          </a:xfrm>
        </p:spPr>
        <p:txBody>
          <a:bodyPr anchor="ctr"/>
          <a:lstStyle/>
          <a:p>
            <a:pPr marL="0" indent="0" algn="ctr">
              <a:lnSpc>
                <a:spcPct val="100000"/>
              </a:lnSpc>
              <a:buNone/>
            </a:pPr>
            <a:r>
              <a:rPr kumimoji="1" lang="en-US" altLang="zh-CN" dirty="0">
                <a:latin typeface="Gill Sans MT" panose="020B0502020104020203" pitchFamily="34" charset="0"/>
              </a:rPr>
              <a:t>How</a:t>
            </a:r>
            <a:r>
              <a:rPr kumimoji="1" lang="zh-CN" altLang="en-US" dirty="0">
                <a:latin typeface="Gill Sans MT" panose="020B0502020104020203" pitchFamily="34" charset="0"/>
              </a:rPr>
              <a:t> </a:t>
            </a:r>
            <a:r>
              <a:rPr kumimoji="1" lang="en-US" altLang="zh-CN" dirty="0">
                <a:latin typeface="Gill Sans MT" panose="020B0502020104020203" pitchFamily="34" charset="0"/>
              </a:rPr>
              <a:t>many</a:t>
            </a:r>
            <a:r>
              <a:rPr kumimoji="1" lang="zh-CN" altLang="en-US" dirty="0">
                <a:latin typeface="Gill Sans MT" panose="020B0502020104020203" pitchFamily="34" charset="0"/>
              </a:rPr>
              <a:t> </a:t>
            </a:r>
            <a:r>
              <a:rPr kumimoji="1" lang="en-US" altLang="zh-CN" dirty="0">
                <a:latin typeface="Gill Sans MT" panose="020B0502020104020203" pitchFamily="34" charset="0"/>
              </a:rPr>
              <a:t>operations</a:t>
            </a:r>
            <a:r>
              <a:rPr kumimoji="1" lang="zh-CN" altLang="en-US" dirty="0">
                <a:latin typeface="Gill Sans MT" panose="020B0502020104020203" pitchFamily="34" charset="0"/>
              </a:rPr>
              <a:t> </a:t>
            </a:r>
            <a:r>
              <a:rPr kumimoji="1" lang="en-US" altLang="zh-CN" dirty="0">
                <a:latin typeface="Gill Sans MT" panose="020B0502020104020203" pitchFamily="34" charset="0"/>
              </a:rPr>
              <a:t>must</a:t>
            </a:r>
            <a:r>
              <a:rPr kumimoji="1" lang="zh-CN" altLang="en-US" dirty="0">
                <a:latin typeface="Gill Sans MT" panose="020B0502020104020203" pitchFamily="34" charset="0"/>
              </a:rPr>
              <a:t> </a:t>
            </a:r>
            <a:r>
              <a:rPr kumimoji="1" lang="en-US" altLang="zh-CN" dirty="0">
                <a:latin typeface="Gill Sans MT" panose="020B0502020104020203" pitchFamily="34" charset="0"/>
              </a:rPr>
              <a:t>I</a:t>
            </a:r>
            <a:r>
              <a:rPr kumimoji="1" lang="zh-CN" altLang="en-US" dirty="0">
                <a:latin typeface="Gill Sans MT" panose="020B0502020104020203" pitchFamily="34" charset="0"/>
              </a:rPr>
              <a:t> </a:t>
            </a:r>
            <a:r>
              <a:rPr kumimoji="1" lang="en-US" altLang="zh-CN" dirty="0">
                <a:latin typeface="Gill Sans MT" panose="020B0502020104020203" pitchFamily="34" charset="0"/>
              </a:rPr>
              <a:t>do</a:t>
            </a:r>
            <a:r>
              <a:rPr kumimoji="1" lang="zh-CN" altLang="en-US" dirty="0">
                <a:latin typeface="Gill Sans MT" panose="020B0502020104020203" pitchFamily="34" charset="0"/>
              </a:rPr>
              <a:t> </a:t>
            </a:r>
            <a:r>
              <a:rPr kumimoji="1" lang="en-US" altLang="zh-CN" dirty="0">
                <a:latin typeface="Gill Sans MT" panose="020B0502020104020203" pitchFamily="34" charset="0"/>
              </a:rPr>
              <a:t>on</a:t>
            </a:r>
            <a:r>
              <a:rPr kumimoji="1" lang="zh-CN" altLang="en-US" dirty="0">
                <a:latin typeface="Gill Sans MT" panose="020B0502020104020203" pitchFamily="34" charset="0"/>
              </a:rPr>
              <a:t> </a:t>
            </a:r>
            <a:r>
              <a:rPr kumimoji="1" lang="en-US" altLang="zh-CN" dirty="0">
                <a:latin typeface="Gill Sans MT" panose="020B0502020104020203" pitchFamily="34" charset="0"/>
              </a:rPr>
              <a:t>some</a:t>
            </a:r>
            <a:r>
              <a:rPr kumimoji="1" lang="zh-CN" altLang="en-US" dirty="0">
                <a:latin typeface="Gill Sans MT" panose="020B0502020104020203" pitchFamily="34" charset="0"/>
              </a:rPr>
              <a:t> </a:t>
            </a:r>
            <a:r>
              <a:rPr kumimoji="1" lang="en-US" altLang="zh-CN" dirty="0">
                <a:latin typeface="Gill Sans MT" panose="020B0502020104020203" pitchFamily="34" charset="0"/>
              </a:rPr>
              <a:t>data</a:t>
            </a:r>
            <a:r>
              <a:rPr kumimoji="1" lang="zh-CN" altLang="en-US" dirty="0">
                <a:latin typeface="Gill Sans MT" panose="020B0502020104020203" pitchFamily="34" charset="0"/>
              </a:rPr>
              <a:t>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dirty="0">
                <a:latin typeface="Gill Sans MT" panose="020B0502020104020203" pitchFamily="34" charset="0"/>
              </a:rPr>
              <a:t>make</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a:t>
            </a:r>
            <a:r>
              <a:rPr kumimoji="1" lang="en-US" altLang="zh-CN" dirty="0">
                <a:latin typeface="Gill Sans MT" panose="020B0502020104020203" pitchFamily="34" charset="0"/>
              </a:rPr>
              <a:t>worth</a:t>
            </a:r>
            <a:r>
              <a:rPr kumimoji="1" lang="zh-CN" altLang="en-US" dirty="0">
                <a:latin typeface="Gill Sans MT" panose="020B0502020104020203" pitchFamily="34" charset="0"/>
              </a:rPr>
              <a:t> </a:t>
            </a:r>
            <a:r>
              <a:rPr kumimoji="1" lang="en-US" altLang="zh-CN" dirty="0">
                <a:latin typeface="Gill Sans MT" panose="020B0502020104020203" pitchFamily="34" charset="0"/>
              </a:rPr>
              <a:t>the</a:t>
            </a:r>
            <a:r>
              <a:rPr kumimoji="1" lang="zh-CN" altLang="en-US" dirty="0">
                <a:latin typeface="Gill Sans MT" panose="020B0502020104020203" pitchFamily="34" charset="0"/>
              </a:rPr>
              <a:t> </a:t>
            </a:r>
            <a:r>
              <a:rPr kumimoji="1" lang="en-US" altLang="zh-CN" dirty="0">
                <a:latin typeface="Gill Sans MT" panose="020B0502020104020203" pitchFamily="34" charset="0"/>
              </a:rPr>
              <a:t>cost</a:t>
            </a:r>
            <a:r>
              <a:rPr kumimoji="1" lang="zh-CN" altLang="en-US" dirty="0">
                <a:latin typeface="Gill Sans MT" panose="020B0502020104020203" pitchFamily="34" charset="0"/>
              </a:rPr>
              <a:t> </a:t>
            </a:r>
            <a:r>
              <a:rPr kumimoji="1" lang="en-US" altLang="zh-CN" dirty="0">
                <a:latin typeface="Gill Sans MT" panose="020B0502020104020203" pitchFamily="34" charset="0"/>
              </a:rPr>
              <a:t>of</a:t>
            </a:r>
            <a:r>
              <a:rPr kumimoji="1" lang="zh-CN" altLang="en-US" dirty="0">
                <a:latin typeface="Gill Sans MT" panose="020B0502020104020203" pitchFamily="34" charset="0"/>
              </a:rPr>
              <a:t> </a:t>
            </a:r>
            <a:r>
              <a:rPr kumimoji="1" lang="en-US" altLang="zh-CN" dirty="0">
                <a:latin typeface="Gill Sans MT" panose="020B0502020104020203" pitchFamily="34" charset="0"/>
              </a:rPr>
              <a:t>loading</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a:t>
            </a:r>
          </a:p>
        </p:txBody>
      </p:sp>
      <p:sp>
        <p:nvSpPr>
          <p:cNvPr id="7" name="内容占位符 2">
            <a:extLst>
              <a:ext uri="{FF2B5EF4-FFF2-40B4-BE49-F238E27FC236}">
                <a16:creationId xmlns:a16="http://schemas.microsoft.com/office/drawing/2014/main" id="{57DBD539-3E95-4141-830A-671407440267}"/>
              </a:ext>
            </a:extLst>
          </p:cNvPr>
          <p:cNvSpPr txBox="1">
            <a:spLocks/>
          </p:cNvSpPr>
          <p:nvPr/>
        </p:nvSpPr>
        <p:spPr>
          <a:xfrm>
            <a:off x="695643" y="5494921"/>
            <a:ext cx="10875346" cy="67038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dirty="0">
                <a:latin typeface="Gill Sans MT" panose="020B0502020104020203" pitchFamily="34" charset="0"/>
              </a:rPr>
              <a:t>So</a:t>
            </a:r>
            <a:r>
              <a:rPr kumimoji="1" lang="zh-CN" altLang="en-US" dirty="0">
                <a:latin typeface="Gill Sans MT" panose="020B0502020104020203" pitchFamily="34" charset="0"/>
              </a:rPr>
              <a:t> </a:t>
            </a:r>
            <a:r>
              <a:rPr kumimoji="1" lang="en-US" altLang="zh-CN" dirty="0">
                <a:latin typeface="Gill Sans MT" panose="020B0502020104020203" pitchFamily="34" charset="0"/>
              </a:rPr>
              <a:t>for</a:t>
            </a:r>
            <a:r>
              <a:rPr kumimoji="1" lang="zh-CN" altLang="en-US" dirty="0">
                <a:latin typeface="Gill Sans MT" panose="020B0502020104020203" pitchFamily="34" charset="0"/>
              </a:rPr>
              <a:t> </a:t>
            </a:r>
            <a:r>
              <a:rPr kumimoji="1" lang="en-US" altLang="zh-CN" dirty="0">
                <a:latin typeface="Gill Sans MT" panose="020B0502020104020203" pitchFamily="34" charset="0"/>
              </a:rPr>
              <a:t>every</a:t>
            </a:r>
            <a:r>
              <a:rPr kumimoji="1" lang="zh-CN" altLang="en-US" dirty="0">
                <a:latin typeface="Gill Sans MT" panose="020B0502020104020203" pitchFamily="34" charset="0"/>
              </a:rPr>
              <a:t> </a:t>
            </a:r>
            <a:r>
              <a:rPr kumimoji="1" lang="en-US" altLang="zh-CN" dirty="0">
                <a:latin typeface="Gill Sans MT" panose="020B0502020104020203" pitchFamily="34" charset="0"/>
              </a:rPr>
              <a:t>number</a:t>
            </a:r>
            <a:r>
              <a:rPr kumimoji="1" lang="zh-CN" altLang="en-US" dirty="0">
                <a:latin typeface="Gill Sans MT" panose="020B0502020104020203" pitchFamily="34" charset="0"/>
              </a:rPr>
              <a:t> </a:t>
            </a:r>
            <a:r>
              <a:rPr kumimoji="1" lang="en-US" altLang="zh-CN" dirty="0">
                <a:latin typeface="Gill Sans MT" panose="020B0502020104020203" pitchFamily="34" charset="0"/>
              </a:rPr>
              <a:t>load</a:t>
            </a:r>
            <a:r>
              <a:rPr kumimoji="1" lang="zh-CN" altLang="en-US" dirty="0">
                <a:latin typeface="Gill Sans MT" panose="020B0502020104020203" pitchFamily="34" charset="0"/>
              </a:rPr>
              <a:t> </a:t>
            </a:r>
            <a:r>
              <a:rPr kumimoji="1" lang="en-US" altLang="zh-CN" dirty="0">
                <a:latin typeface="Gill Sans MT" panose="020B0502020104020203" pitchFamily="34" charset="0"/>
              </a:rPr>
              <a:t>from</a:t>
            </a:r>
            <a:r>
              <a:rPr kumimoji="1" lang="zh-CN" altLang="en-US" dirty="0">
                <a:latin typeface="Gill Sans MT" panose="020B0502020104020203" pitchFamily="34" charset="0"/>
              </a:rPr>
              <a:t> </a:t>
            </a:r>
            <a:r>
              <a:rPr kumimoji="1" lang="en-US" altLang="zh-CN" dirty="0">
                <a:latin typeface="Gill Sans MT" panose="020B0502020104020203" pitchFamily="34" charset="0"/>
              </a:rPr>
              <a:t>memory,</a:t>
            </a:r>
            <a:r>
              <a:rPr kumimoji="1" lang="zh-CN" altLang="en-US" dirty="0">
                <a:latin typeface="Gill Sans MT" panose="020B0502020104020203" pitchFamily="34" charset="0"/>
              </a:rPr>
              <a:t> </a:t>
            </a:r>
            <a:r>
              <a:rPr kumimoji="1" lang="en-US" altLang="zh-CN" dirty="0">
                <a:latin typeface="Gill Sans MT" panose="020B0502020104020203" pitchFamily="34" charset="0"/>
              </a:rPr>
              <a:t>Need</a:t>
            </a:r>
            <a:r>
              <a:rPr kumimoji="1" lang="zh-CN" altLang="en-US" dirty="0">
                <a:latin typeface="Gill Sans MT" panose="020B0502020104020203" pitchFamily="34" charset="0"/>
              </a:rPr>
              <a:t>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dirty="0">
                <a:latin typeface="Gill Sans MT" panose="020B0502020104020203" pitchFamily="34" charset="0"/>
              </a:rPr>
              <a:t>do</a:t>
            </a:r>
            <a:r>
              <a:rPr kumimoji="1" lang="zh-CN" altLang="en-US" dirty="0">
                <a:latin typeface="Gill Sans MT" panose="020B0502020104020203" pitchFamily="34" charset="0"/>
              </a:rPr>
              <a:t> </a:t>
            </a:r>
            <a:r>
              <a:rPr lang="en-US" altLang="zh-CN" dirty="0">
                <a:solidFill>
                  <a:srgbClr val="C00000"/>
                </a:solidFill>
                <a:latin typeface="Gill Sans MT" panose="020B0502020104020203" pitchFamily="34" charset="0"/>
              </a:rPr>
              <a:t>80</a:t>
            </a:r>
            <a:r>
              <a:rPr kumimoji="1" lang="zh-CN" altLang="en-US" dirty="0">
                <a:latin typeface="Gill Sans MT" panose="020B0502020104020203" pitchFamily="34" charset="0"/>
              </a:rPr>
              <a:t> </a:t>
            </a:r>
            <a:r>
              <a:rPr kumimoji="1" lang="en-US" altLang="zh-CN" dirty="0">
                <a:latin typeface="Gill Sans MT" panose="020B0502020104020203" pitchFamily="34" charset="0"/>
              </a:rPr>
              <a:t>Operations</a:t>
            </a:r>
            <a:r>
              <a:rPr kumimoji="1" lang="zh-CN" altLang="en-US" dirty="0">
                <a:latin typeface="Gill Sans MT" panose="020B0502020104020203" pitchFamily="34" charset="0"/>
              </a:rPr>
              <a:t> </a:t>
            </a:r>
            <a:r>
              <a:rPr kumimoji="1" lang="en-US" altLang="zh-CN" dirty="0">
                <a:latin typeface="Gill Sans MT" panose="020B0502020104020203" pitchFamily="34" charset="0"/>
              </a:rPr>
              <a:t>on</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dirty="0">
                <a:latin typeface="Gill Sans MT" panose="020B0502020104020203" pitchFamily="34" charset="0"/>
              </a:rPr>
              <a:t>break</a:t>
            </a:r>
            <a:r>
              <a:rPr kumimoji="1" lang="zh-CN" altLang="en-US" dirty="0">
                <a:latin typeface="Gill Sans MT" panose="020B0502020104020203" pitchFamily="34" charset="0"/>
              </a:rPr>
              <a:t> </a:t>
            </a:r>
            <a:r>
              <a:rPr kumimoji="1" lang="en-US" altLang="zh-CN" dirty="0">
                <a:latin typeface="Gill Sans MT" panose="020B0502020104020203" pitchFamily="34" charset="0"/>
              </a:rPr>
              <a:t>even.</a:t>
            </a:r>
            <a:endParaRPr kumimoji="1" lang="en-US"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8324054A-73E7-4746-AD32-53EF7B873521}"/>
                  </a:ext>
                </a:extLst>
              </p:cNvPr>
              <p:cNvSpPr txBox="1">
                <a:spLocks/>
              </p:cNvSpPr>
              <p:nvPr/>
            </p:nvSpPr>
            <p:spPr>
              <a:xfrm>
                <a:off x="623635" y="3167029"/>
                <a:ext cx="5274065" cy="67038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latin typeface="Gill Sans MT" panose="020B0502020104020203" pitchFamily="34" charset="0"/>
                  </a:rPr>
                  <a:t>Required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Compute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Intensity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14:m>
                  <m:oMath xmlns:m="http://schemas.openxmlformats.org/officeDocument/2006/math">
                    <m:f>
                      <m:fPr>
                        <m:ctrlPr>
                          <a:rPr kumimoji="1" lang="en-US" altLang="zh-CN" i="1" smtClean="0">
                            <a:latin typeface="Cambria Math" panose="02040503050406030204" pitchFamily="18" charset="0"/>
                          </a:rPr>
                        </m:ctrlPr>
                      </m:fPr>
                      <m:num>
                        <m:r>
                          <a:rPr kumimoji="1" lang="en-US" altLang="zh-CN" b="0" i="1" smtClean="0">
                            <a:latin typeface="Cambria Math" panose="02040503050406030204" pitchFamily="18" charset="0"/>
                          </a:rPr>
                          <m:t>𝐹𝐿𝑂𝑃𝑠</m:t>
                        </m:r>
                      </m:num>
                      <m:den>
                        <m:r>
                          <a:rPr kumimoji="1" lang="en-US" altLang="zh-CN" b="0" i="1" smtClean="0">
                            <a:latin typeface="Cambria Math" panose="02040503050406030204" pitchFamily="18" charset="0"/>
                          </a:rPr>
                          <m:t>𝐷𝑎𝑡𝑎</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𝑅𝑎𝑡𝑒</m:t>
                        </m:r>
                      </m:den>
                    </m:f>
                  </m:oMath>
                </a14:m>
                <a:r>
                  <a:rPr kumimoji="1" lang="zh-CN" altLang="en-US" i="1"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80</a:t>
                </a:r>
                <a:endParaRPr kumimoji="1" lang="en-US" sz="1800" dirty="0">
                  <a:solidFill>
                    <a:srgbClr val="C00000"/>
                  </a:solidFill>
                  <a:latin typeface="Gill Sans MT" panose="020B0502020104020203" pitchFamily="34" charset="0"/>
                </a:endParaRPr>
              </a:p>
            </p:txBody>
          </p:sp>
        </mc:Choice>
        <mc:Fallback xmlns="">
          <p:sp>
            <p:nvSpPr>
              <p:cNvPr id="8" name="内容占位符 2">
                <a:extLst>
                  <a:ext uri="{FF2B5EF4-FFF2-40B4-BE49-F238E27FC236}">
                    <a16:creationId xmlns:a16="http://schemas.microsoft.com/office/drawing/2014/main" id="{8324054A-73E7-4746-AD32-53EF7B873521}"/>
                  </a:ext>
                </a:extLst>
              </p:cNvPr>
              <p:cNvSpPr txBox="1">
                <a:spLocks noRot="1" noChangeAspect="1" noMove="1" noResize="1" noEditPoints="1" noAdjustHandles="1" noChangeArrowheads="1" noChangeShapeType="1" noTextEdit="1"/>
              </p:cNvSpPr>
              <p:nvPr/>
            </p:nvSpPr>
            <p:spPr>
              <a:xfrm>
                <a:off x="623635" y="3167029"/>
                <a:ext cx="5274065" cy="670383"/>
              </a:xfrm>
              <a:prstGeom prst="rect">
                <a:avLst/>
              </a:prstGeom>
              <a:blipFill>
                <a:blip r:embed="rId2"/>
                <a:stretch>
                  <a:fillRect b="-1852"/>
                </a:stretch>
              </a:blipFill>
            </p:spPr>
            <p:txBody>
              <a:bodyPr/>
              <a:lstStyle/>
              <a:p>
                <a:r>
                  <a:rPr lang="zh-CN" altLang="en-US">
                    <a:noFill/>
                  </a:rPr>
                  <a:t> </a:t>
                </a:r>
              </a:p>
            </p:txBody>
          </p:sp>
        </mc:Fallback>
      </mc:AlternateContent>
      <p:sp>
        <p:nvSpPr>
          <p:cNvPr id="9" name="内容占位符 2">
            <a:extLst>
              <a:ext uri="{FF2B5EF4-FFF2-40B4-BE49-F238E27FC236}">
                <a16:creationId xmlns:a16="http://schemas.microsoft.com/office/drawing/2014/main" id="{D54DD26F-AB0E-8D4A-A0B4-CE556A3012A8}"/>
              </a:ext>
            </a:extLst>
          </p:cNvPr>
          <p:cNvSpPr txBox="1">
            <a:spLocks/>
          </p:cNvSpPr>
          <p:nvPr/>
        </p:nvSpPr>
        <p:spPr>
          <a:xfrm>
            <a:off x="5379291" y="2252765"/>
            <a:ext cx="2967671" cy="67038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solidFill>
                  <a:srgbClr val="C00000"/>
                </a:solidFill>
                <a:latin typeface="Gill Sans MT" panose="020B0502020104020203" pitchFamily="34" charset="0"/>
              </a:rPr>
              <a:t>2000</a:t>
            </a:r>
            <a:r>
              <a:rPr kumimoji="1" lang="zh-CN" altLang="en-US" sz="1800" dirty="0">
                <a:solidFill>
                  <a:srgbClr val="C00000"/>
                </a:solidFill>
                <a:latin typeface="Gill Sans MT" panose="020B0502020104020203" pitchFamily="34" charset="0"/>
              </a:rPr>
              <a:t> </a:t>
            </a:r>
            <a:r>
              <a:rPr kumimoji="1" lang="en-US" altLang="zh-CN" sz="1800" dirty="0">
                <a:solidFill>
                  <a:srgbClr val="C00000"/>
                </a:solidFill>
                <a:latin typeface="Gill Sans MT" panose="020B0502020104020203" pitchFamily="34" charset="0"/>
              </a:rPr>
              <a:t>GFLOPs</a:t>
            </a:r>
            <a:r>
              <a:rPr kumimoji="1" lang="zh-CN" altLang="en-US" sz="1800" dirty="0">
                <a:solidFill>
                  <a:srgbClr val="C00000"/>
                </a:solidFill>
                <a:latin typeface="Gill Sans MT" panose="020B0502020104020203" pitchFamily="34" charset="0"/>
              </a:rPr>
              <a:t> </a:t>
            </a:r>
            <a:r>
              <a:rPr kumimoji="1" lang="en-US" altLang="zh-CN" sz="1800" dirty="0">
                <a:latin typeface="Gill Sans MT" panose="020B0502020104020203" pitchFamily="34" charset="0"/>
              </a:rPr>
              <a:t>FP64</a:t>
            </a:r>
            <a:endParaRPr kumimoji="1" lang="en-US" sz="1800" dirty="0">
              <a:latin typeface="Gill Sans MT" panose="020B0502020104020203" pitchFamily="34" charset="0"/>
            </a:endParaRPr>
          </a:p>
        </p:txBody>
      </p:sp>
      <p:sp>
        <p:nvSpPr>
          <p:cNvPr id="10" name="内容占位符 2">
            <a:extLst>
              <a:ext uri="{FF2B5EF4-FFF2-40B4-BE49-F238E27FC236}">
                <a16:creationId xmlns:a16="http://schemas.microsoft.com/office/drawing/2014/main" id="{2FDA8435-1A6F-6040-A2C3-D4F3653DBD33}"/>
              </a:ext>
            </a:extLst>
          </p:cNvPr>
          <p:cNvSpPr txBox="1">
            <a:spLocks/>
          </p:cNvSpPr>
          <p:nvPr/>
        </p:nvSpPr>
        <p:spPr>
          <a:xfrm>
            <a:off x="5362958" y="4149870"/>
            <a:ext cx="2967671" cy="122334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1800" dirty="0">
                <a:solidFill>
                  <a:srgbClr val="C00000"/>
                </a:solidFill>
                <a:latin typeface="Gill Sans MT" panose="020B0502020104020203" pitchFamily="34" charset="0"/>
              </a:rPr>
              <a:t>200</a:t>
            </a:r>
            <a:r>
              <a:rPr kumimoji="1" lang="zh-CN" altLang="en-US" sz="1800" dirty="0">
                <a:latin typeface="Gill Sans MT" panose="020B0502020104020203" pitchFamily="34" charset="0"/>
              </a:rPr>
              <a:t> </a:t>
            </a:r>
            <a:r>
              <a:rPr kumimoji="1" lang="en-US" altLang="zh-CN" sz="1800" dirty="0" err="1">
                <a:latin typeface="Gill Sans MT" panose="020B0502020104020203" pitchFamily="34" charset="0"/>
              </a:rPr>
              <a:t>GBytes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sec</a:t>
            </a:r>
          </a:p>
          <a:p>
            <a:pPr marL="0" indent="0" algn="ctr">
              <a:buFontTx/>
              <a:buNone/>
            </a:pP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25</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Giga-FP64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sec</a:t>
            </a:r>
          </a:p>
          <a:p>
            <a:pPr marL="0" indent="0" algn="ctr">
              <a:buFontTx/>
              <a:buNone/>
            </a:pPr>
            <a:r>
              <a:rPr kumimoji="1" lang="en-US" altLang="zh-CN" sz="1800" dirty="0">
                <a:latin typeface="Gill Sans MT" panose="020B0502020104020203" pitchFamily="34" charset="0"/>
              </a:rPr>
              <a:t>(FP64</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8</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bytes)</a:t>
            </a:r>
            <a:endParaRPr kumimoji="1" lang="en-US" sz="1800" dirty="0">
              <a:latin typeface="Gill Sans MT" panose="020B0502020104020203" pitchFamily="34" charset="0"/>
            </a:endParaRPr>
          </a:p>
        </p:txBody>
      </p:sp>
      <p:pic>
        <p:nvPicPr>
          <p:cNvPr id="12" name="图片 11">
            <a:extLst>
              <a:ext uri="{FF2B5EF4-FFF2-40B4-BE49-F238E27FC236}">
                <a16:creationId xmlns:a16="http://schemas.microsoft.com/office/drawing/2014/main" id="{6EFC15F4-EB58-6E48-BE84-3642E278046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63295" y="2508687"/>
            <a:ext cx="2559622" cy="2720513"/>
          </a:xfrm>
          <a:prstGeom prst="rect">
            <a:avLst/>
          </a:prstGeom>
        </p:spPr>
      </p:pic>
      <p:sp>
        <p:nvSpPr>
          <p:cNvPr id="13" name="上下箭头 12">
            <a:extLst>
              <a:ext uri="{FF2B5EF4-FFF2-40B4-BE49-F238E27FC236}">
                <a16:creationId xmlns:a16="http://schemas.microsoft.com/office/drawing/2014/main" id="{FA88766C-843A-3444-8FB3-28CD217E1D6E}"/>
              </a:ext>
            </a:extLst>
          </p:cNvPr>
          <p:cNvSpPr/>
          <p:nvPr/>
        </p:nvSpPr>
        <p:spPr bwMode="auto">
          <a:xfrm>
            <a:off x="6522757" y="2919984"/>
            <a:ext cx="648072" cy="1153707"/>
          </a:xfrm>
          <a:prstGeom prst="upDownArrow">
            <a:avLst>
              <a:gd name="adj1" fmla="val 35712"/>
              <a:gd name="adj2" fmla="val 58930"/>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211673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99E8B-1A8C-2C41-909D-FDC88269C107}"/>
              </a:ext>
            </a:extLst>
          </p:cNvPr>
          <p:cNvSpPr>
            <a:spLocks noGrp="1"/>
          </p:cNvSpPr>
          <p:nvPr>
            <p:ph type="title"/>
          </p:nvPr>
        </p:nvSpPr>
        <p:spPr/>
        <p:txBody>
          <a:bodyPr/>
          <a:lstStyle/>
          <a:p>
            <a:r>
              <a:rPr kumimoji="1" lang="zh-CN" altLang="en-US"/>
              <a:t>计算密集型</a:t>
            </a:r>
          </a:p>
        </p:txBody>
      </p:sp>
      <p:graphicFrame>
        <p:nvGraphicFramePr>
          <p:cNvPr id="7" name="表格 6">
            <a:extLst>
              <a:ext uri="{FF2B5EF4-FFF2-40B4-BE49-F238E27FC236}">
                <a16:creationId xmlns:a16="http://schemas.microsoft.com/office/drawing/2014/main" id="{D3D38971-116D-544B-8B2F-1579F5CCD52D}"/>
              </a:ext>
            </a:extLst>
          </p:cNvPr>
          <p:cNvGraphicFramePr>
            <a:graphicFrameLocks noGrp="1"/>
          </p:cNvGraphicFramePr>
          <p:nvPr>
            <p:extLst>
              <p:ext uri="{D42A27DB-BD31-4B8C-83A1-F6EECF244321}">
                <p14:modId xmlns:p14="http://schemas.microsoft.com/office/powerpoint/2010/main" val="2463048515"/>
              </p:ext>
            </p:extLst>
          </p:nvPr>
        </p:nvGraphicFramePr>
        <p:xfrm>
          <a:off x="696713" y="4632101"/>
          <a:ext cx="10514237" cy="1461196"/>
        </p:xfrm>
        <a:graphic>
          <a:graphicData uri="http://schemas.openxmlformats.org/drawingml/2006/table">
            <a:tbl>
              <a:tblPr/>
              <a:tblGrid>
                <a:gridCol w="3155729">
                  <a:extLst>
                    <a:ext uri="{9D8B030D-6E8A-4147-A177-3AD203B41FA5}">
                      <a16:colId xmlns:a16="http://schemas.microsoft.com/office/drawing/2014/main" val="1189140174"/>
                    </a:ext>
                  </a:extLst>
                </a:gridCol>
                <a:gridCol w="2452836">
                  <a:extLst>
                    <a:ext uri="{9D8B030D-6E8A-4147-A177-3AD203B41FA5}">
                      <a16:colId xmlns:a16="http://schemas.microsoft.com/office/drawing/2014/main" val="1534638603"/>
                    </a:ext>
                  </a:extLst>
                </a:gridCol>
                <a:gridCol w="2452836">
                  <a:extLst>
                    <a:ext uri="{9D8B030D-6E8A-4147-A177-3AD203B41FA5}">
                      <a16:colId xmlns:a16="http://schemas.microsoft.com/office/drawing/2014/main" val="2417993837"/>
                    </a:ext>
                  </a:extLst>
                </a:gridCol>
                <a:gridCol w="2452836">
                  <a:extLst>
                    <a:ext uri="{9D8B030D-6E8A-4147-A177-3AD203B41FA5}">
                      <a16:colId xmlns:a16="http://schemas.microsoft.com/office/drawing/2014/main" val="1077221585"/>
                    </a:ext>
                  </a:extLst>
                </a:gridCol>
              </a:tblGrid>
              <a:tr h="424915">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endParaRPr lang="zh-CN" altLang="en-US" sz="1600" b="0"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0070C0"/>
                          </a:solidFill>
                          <a:effectLst/>
                          <a:latin typeface="Gill Sans MT" panose="020B0502020104020203" pitchFamily="34" charset="0"/>
                          <a:ea typeface="Microsoft YaHei" panose="020B0503020204020204" pitchFamily="34" charset="-122"/>
                        </a:rPr>
                        <a:t>AMD</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Rome</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7742</a:t>
                      </a:r>
                      <a:endParaRPr lang="zh-CN" altLang="en-US" sz="1600" b="0"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0070C0"/>
                          </a:solidFill>
                          <a:effectLst/>
                          <a:latin typeface="Gill Sans MT" panose="020B0502020104020203" pitchFamily="34" charset="0"/>
                          <a:ea typeface="Microsoft YaHei" panose="020B0503020204020204" pitchFamily="34" charset="-122"/>
                        </a:rPr>
                        <a:t>Intel</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Xeon</a:t>
                      </a:r>
                      <a:r>
                        <a:rPr lang="zh-CN" altLang="en-US" sz="1600" b="0" dirty="0">
                          <a:solidFill>
                            <a:srgbClr val="0070C0"/>
                          </a:solidFill>
                          <a:effectLst/>
                          <a:latin typeface="Gill Sans MT" panose="020B0502020104020203" pitchFamily="34" charset="0"/>
                          <a:ea typeface="Microsoft YaHei" panose="020B0503020204020204" pitchFamily="34" charset="-122"/>
                        </a:rPr>
                        <a:t> </a:t>
                      </a:r>
                      <a:r>
                        <a:rPr lang="en-US" altLang="zh-CN" sz="1600" b="0" dirty="0">
                          <a:solidFill>
                            <a:srgbClr val="0070C0"/>
                          </a:solidFill>
                          <a:effectLst/>
                          <a:latin typeface="Gill Sans MT" panose="020B0502020104020203" pitchFamily="34" charset="0"/>
                          <a:ea typeface="Microsoft YaHei" panose="020B0503020204020204" pitchFamily="34" charset="-122"/>
                        </a:rPr>
                        <a:t>8280</a:t>
                      </a:r>
                      <a:endParaRPr lang="zh-CN" altLang="en-US" sz="1600" b="0"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1600" b="0" dirty="0">
                          <a:solidFill>
                            <a:srgbClr val="92D050"/>
                          </a:solidFill>
                          <a:effectLst/>
                          <a:latin typeface="Gill Sans MT" panose="020B0502020104020203" pitchFamily="34" charset="0"/>
                          <a:ea typeface="Microsoft YaHei" panose="020B0503020204020204" pitchFamily="34" charset="-122"/>
                        </a:rPr>
                        <a:t>NVIDIA</a:t>
                      </a:r>
                      <a:r>
                        <a:rPr lang="zh-CN" altLang="en-US" sz="1600" b="0" dirty="0">
                          <a:solidFill>
                            <a:srgbClr val="92D050"/>
                          </a:solidFill>
                          <a:effectLst/>
                          <a:latin typeface="Gill Sans MT" panose="020B0502020104020203" pitchFamily="34" charset="0"/>
                          <a:ea typeface="Microsoft YaHei" panose="020B0503020204020204" pitchFamily="34" charset="-122"/>
                        </a:rPr>
                        <a:t> </a:t>
                      </a:r>
                      <a:r>
                        <a:rPr lang="en-US" altLang="zh-CN" sz="1600" b="0" dirty="0">
                          <a:solidFill>
                            <a:srgbClr val="92D050"/>
                          </a:solidFill>
                          <a:effectLst/>
                          <a:latin typeface="Gill Sans MT" panose="020B0502020104020203" pitchFamily="34" charset="0"/>
                          <a:ea typeface="Microsoft YaHei" panose="020B0503020204020204" pitchFamily="34" charset="-122"/>
                        </a:rPr>
                        <a:t>A100</a:t>
                      </a:r>
                      <a:endParaRPr lang="zh-CN" altLang="en-US" sz="1600" b="0"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345427">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Peak</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FP64</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Giga</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Flops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2,190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2,300</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19,500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345427">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Memory</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B/W</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(GB/sec)</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131</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204</a:t>
                      </a:r>
                      <a:endParaRPr 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1,555</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345427">
                <a:tc>
                  <a:txBody>
                    <a:bodyPr/>
                    <a:lstStyle/>
                    <a:p>
                      <a:pPr algn="l"/>
                      <a:r>
                        <a:rPr lang="en-US" altLang="zh-CN" sz="1400" b="0" dirty="0">
                          <a:solidFill>
                            <a:srgbClr val="374154"/>
                          </a:solidFill>
                          <a:effectLst/>
                          <a:latin typeface="Gill Sans MT" panose="020B0502020104020203" pitchFamily="34" charset="0"/>
                          <a:ea typeface="Microsoft YaHei" panose="020B0503020204020204" pitchFamily="34" charset="-122"/>
                        </a:rPr>
                        <a:t>Compute</a:t>
                      </a:r>
                      <a:r>
                        <a:rPr lang="zh-CN" altLang="en-US" sz="1400" b="0" dirty="0">
                          <a:solidFill>
                            <a:srgbClr val="374154"/>
                          </a:solidFill>
                          <a:effectLst/>
                          <a:latin typeface="Gill Sans MT" panose="020B0502020104020203" pitchFamily="34" charset="0"/>
                          <a:ea typeface="Microsoft YaHei" panose="020B0503020204020204" pitchFamily="34" charset="-122"/>
                        </a:rPr>
                        <a:t> </a:t>
                      </a:r>
                      <a:r>
                        <a:rPr lang="en-US" altLang="zh-CN" sz="1400" b="0" dirty="0">
                          <a:solidFill>
                            <a:srgbClr val="374154"/>
                          </a:solidFill>
                          <a:effectLst/>
                          <a:latin typeface="Gill Sans MT" panose="020B0502020104020203" pitchFamily="34" charset="0"/>
                          <a:ea typeface="Microsoft YaHei" panose="020B0503020204020204" pitchFamily="34" charset="-122"/>
                        </a:rPr>
                        <a:t>Intensity</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134</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90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400" b="0" dirty="0">
                          <a:solidFill>
                            <a:srgbClr val="374154"/>
                          </a:solidFill>
                          <a:effectLst/>
                          <a:latin typeface="Gill Sans MT" panose="020B0502020104020203" pitchFamily="34" charset="0"/>
                          <a:ea typeface="Microsoft YaHei" panose="020B0503020204020204" pitchFamily="34" charset="-122"/>
                        </a:rPr>
                        <a:t>100</a:t>
                      </a:r>
                      <a:endParaRPr lang="zh-CN" altLang="en-US" sz="14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bl>
          </a:graphicData>
        </a:graphic>
      </p:graphicFrame>
      <p:pic>
        <p:nvPicPr>
          <p:cNvPr id="9" name="图片 8">
            <a:extLst>
              <a:ext uri="{FF2B5EF4-FFF2-40B4-BE49-F238E27FC236}">
                <a16:creationId xmlns:a16="http://schemas.microsoft.com/office/drawing/2014/main" id="{A74D64DD-0E0F-5042-9A25-7F768B4DCEC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01138" y="1559568"/>
            <a:ext cx="2559622" cy="2720513"/>
          </a:xfrm>
          <a:prstGeom prst="rect">
            <a:avLst/>
          </a:prstGeom>
        </p:spPr>
      </p:pic>
      <p:sp>
        <p:nvSpPr>
          <p:cNvPr id="10" name="上下箭头 9">
            <a:extLst>
              <a:ext uri="{FF2B5EF4-FFF2-40B4-BE49-F238E27FC236}">
                <a16:creationId xmlns:a16="http://schemas.microsoft.com/office/drawing/2014/main" id="{09F2962C-FFC1-8546-A0F2-E35389033DA4}"/>
              </a:ext>
            </a:extLst>
          </p:cNvPr>
          <p:cNvSpPr/>
          <p:nvPr/>
        </p:nvSpPr>
        <p:spPr bwMode="auto">
          <a:xfrm rot="5400000">
            <a:off x="5655635" y="1645585"/>
            <a:ext cx="648072" cy="2485065"/>
          </a:xfrm>
          <a:prstGeom prst="upDownArrow">
            <a:avLst>
              <a:gd name="adj1" fmla="val 50001"/>
              <a:gd name="adj2" fmla="val 76790"/>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14" name="图片 13">
            <a:extLst>
              <a:ext uri="{FF2B5EF4-FFF2-40B4-BE49-F238E27FC236}">
                <a16:creationId xmlns:a16="http://schemas.microsoft.com/office/drawing/2014/main" id="{6D668719-47BE-4548-95FC-190975AECD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98581" y="1556206"/>
            <a:ext cx="2736304" cy="2751095"/>
          </a:xfrm>
          <a:prstGeom prst="rect">
            <a:avLst/>
          </a:prstGeom>
        </p:spPr>
      </p:pic>
    </p:spTree>
    <p:extLst>
      <p:ext uri="{BB962C8B-B14F-4D97-AF65-F5344CB8AC3E}">
        <p14:creationId xmlns:p14="http://schemas.microsoft.com/office/powerpoint/2010/main" val="364355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841797" y="1571308"/>
            <a:ext cx="10153128" cy="3585883"/>
          </a:xfrm>
        </p:spPr>
        <p:txBody>
          <a:bodyPr/>
          <a:lstStyle/>
          <a:p>
            <a:r>
              <a:rPr lang="en-US" altLang="zh-CN" sz="8800" dirty="0"/>
              <a:t>ZOMI</a:t>
            </a:r>
            <a:r>
              <a:rPr lang="zh-CN" altLang="en-US" sz="8800" dirty="0"/>
              <a:t>并不是很在乎算力</a:t>
            </a:r>
          </a:p>
        </p:txBody>
      </p:sp>
      <p:pic>
        <p:nvPicPr>
          <p:cNvPr id="5" name="图片 4">
            <a:extLst>
              <a:ext uri="{FF2B5EF4-FFF2-40B4-BE49-F238E27FC236}">
                <a16:creationId xmlns:a16="http://schemas.microsoft.com/office/drawing/2014/main" id="{48F5A862-C6CC-7A46-8B75-321B1AD046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4" name="矩形 3">
            <a:extLst>
              <a:ext uri="{FF2B5EF4-FFF2-40B4-BE49-F238E27FC236}">
                <a16:creationId xmlns:a16="http://schemas.microsoft.com/office/drawing/2014/main" id="{9A7EB236-A627-5F45-B90F-F6D8ADE7CCA7}"/>
              </a:ext>
            </a:extLst>
          </p:cNvPr>
          <p:cNvSpPr/>
          <p:nvPr/>
        </p:nvSpPr>
        <p:spPr>
          <a:xfrm>
            <a:off x="2425973" y="3674891"/>
            <a:ext cx="2183611" cy="1107996"/>
          </a:xfrm>
          <a:prstGeom prst="rect">
            <a:avLst/>
          </a:prstGeom>
        </p:spPr>
        <p:txBody>
          <a:bodyPr wrap="none">
            <a:spAutoFit/>
          </a:bodyPr>
          <a:lstStyle/>
          <a:p>
            <a:r>
              <a:rPr lang="en-US" altLang="zh-CN" sz="6600" dirty="0">
                <a:solidFill>
                  <a:srgbClr val="FFC000"/>
                </a:solidFill>
                <a:latin typeface="Futura Medium" panose="020B0602020204020303" pitchFamily="34" charset="-79"/>
                <a:cs typeface="Futura Medium" panose="020B0602020204020303" pitchFamily="34" charset="-79"/>
              </a:rPr>
              <a:t>Flops</a:t>
            </a:r>
            <a:endParaRPr lang="zh-CN" altLang="en-US" sz="6600" dirty="0">
              <a:solidFill>
                <a:srgbClr val="FFC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226603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计算体系</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深度学习计算模式</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计算体系与矩阵运算</a:t>
            </a:r>
            <a:endParaRPr lang="en-US" altLang="zh-CN" sz="2400" dirty="0">
              <a:solidFill>
                <a:schemeClr val="bg1">
                  <a:lumMod val="75000"/>
                </a:schemeClr>
              </a:solidFill>
              <a:latin typeface="Gill Sans MT" panose="020B0502020104020203" pitchFamily="34" charset="0"/>
            </a:endParaRPr>
          </a:p>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芯片基础</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rgbClr val="374154"/>
                </a:solidFill>
                <a:latin typeface="Gill Sans MT" panose="020B0502020104020203" pitchFamily="34" charset="0"/>
              </a:rPr>
              <a:t>从数据看 </a:t>
            </a:r>
            <a:r>
              <a:rPr lang="en-US" altLang="zh-CN" sz="2400" dirty="0">
                <a:solidFill>
                  <a:srgbClr val="374154"/>
                </a:solidFill>
                <a:latin typeface="Gill Sans MT" panose="020B0502020104020203" pitchFamily="34" charset="0"/>
              </a:rPr>
              <a:t>CPU</a:t>
            </a:r>
            <a:r>
              <a:rPr lang="zh-CN" altLang="en-US" sz="2400" dirty="0">
                <a:solidFill>
                  <a:srgbClr val="374154"/>
                </a:solidFill>
                <a:latin typeface="Gill Sans MT" panose="020B0502020104020203" pitchFamily="34" charset="0"/>
              </a:rPr>
              <a:t> 计算</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988660C-5FF1-5B43-B234-442AA388C1B8}"/>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grpSp>
        <p:nvGrpSpPr>
          <p:cNvPr id="10" name="组合 9">
            <a:extLst>
              <a:ext uri="{FF2B5EF4-FFF2-40B4-BE49-F238E27FC236}">
                <a16:creationId xmlns:a16="http://schemas.microsoft.com/office/drawing/2014/main" id="{1FBDC880-175C-F047-BC1B-DEB7A9913DDF}"/>
              </a:ext>
            </a:extLst>
          </p:cNvPr>
          <p:cNvGrpSpPr/>
          <p:nvPr/>
        </p:nvGrpSpPr>
        <p:grpSpPr>
          <a:xfrm>
            <a:off x="657843" y="908720"/>
            <a:ext cx="11057162" cy="5106869"/>
            <a:chOff x="249927" y="1196752"/>
            <a:chExt cx="11057162" cy="5106869"/>
          </a:xfrm>
        </p:grpSpPr>
        <p:grpSp>
          <p:nvGrpSpPr>
            <p:cNvPr id="12" name="组合 11">
              <a:extLst>
                <a:ext uri="{FF2B5EF4-FFF2-40B4-BE49-F238E27FC236}">
                  <a16:creationId xmlns:a16="http://schemas.microsoft.com/office/drawing/2014/main" id="{B8424E2A-53DB-0E40-A988-102CD4AB3008}"/>
                </a:ext>
              </a:extLst>
            </p:cNvPr>
            <p:cNvGrpSpPr/>
            <p:nvPr/>
          </p:nvGrpSpPr>
          <p:grpSpPr>
            <a:xfrm>
              <a:off x="1878196" y="3118153"/>
              <a:ext cx="4166943" cy="2759119"/>
              <a:chOff x="1878196" y="3118153"/>
              <a:chExt cx="4166943" cy="2759119"/>
            </a:xfrm>
          </p:grpSpPr>
          <p:sp>
            <p:nvSpPr>
              <p:cNvPr id="4" name="矩形 3">
                <a:extLst>
                  <a:ext uri="{FF2B5EF4-FFF2-40B4-BE49-F238E27FC236}">
                    <a16:creationId xmlns:a16="http://schemas.microsoft.com/office/drawing/2014/main" id="{5796EE94-798C-8049-82F8-194902CC34D8}"/>
                  </a:ext>
                </a:extLst>
              </p:cNvPr>
              <p:cNvSpPr/>
              <p:nvPr/>
            </p:nvSpPr>
            <p:spPr bwMode="auto">
              <a:xfrm>
                <a:off x="2883274" y="3144930"/>
                <a:ext cx="3161865" cy="2705603"/>
              </a:xfrm>
              <a:prstGeom prst="rect">
                <a:avLst/>
              </a:prstGeom>
              <a:solidFill>
                <a:srgbClr val="91D150">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3" name="三角形 2">
                <a:extLst>
                  <a:ext uri="{FF2B5EF4-FFF2-40B4-BE49-F238E27FC236}">
                    <a16:creationId xmlns:a16="http://schemas.microsoft.com/office/drawing/2014/main" id="{13C221CF-E577-8F45-8C11-962B93017FE4}"/>
                  </a:ext>
                </a:extLst>
              </p:cNvPr>
              <p:cNvSpPr/>
              <p:nvPr/>
            </p:nvSpPr>
            <p:spPr bwMode="auto">
              <a:xfrm>
                <a:off x="1903450" y="3144931"/>
                <a:ext cx="979824" cy="2732341"/>
              </a:xfrm>
              <a:prstGeom prst="triangle">
                <a:avLst>
                  <a:gd name="adj" fmla="val 100000"/>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cxnSp>
            <p:nvCxnSpPr>
              <p:cNvPr id="13" name="直线连接符 12">
                <a:extLst>
                  <a:ext uri="{FF2B5EF4-FFF2-40B4-BE49-F238E27FC236}">
                    <a16:creationId xmlns:a16="http://schemas.microsoft.com/office/drawing/2014/main" id="{6E7115F7-A859-3240-9018-8916828AFE33}"/>
                  </a:ext>
                </a:extLst>
              </p:cNvPr>
              <p:cNvCxnSpPr>
                <a:cxnSpLocks/>
              </p:cNvCxnSpPr>
              <p:nvPr/>
            </p:nvCxnSpPr>
            <p:spPr bwMode="auto">
              <a:xfrm flipV="1">
                <a:off x="1878196" y="3118153"/>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17" name="直线连接符 16">
                <a:extLst>
                  <a:ext uri="{FF2B5EF4-FFF2-40B4-BE49-F238E27FC236}">
                    <a16:creationId xmlns:a16="http://schemas.microsoft.com/office/drawing/2014/main" id="{7E328F7E-46F2-AB4E-952C-07EB70150AEE}"/>
                  </a:ext>
                </a:extLst>
              </p:cNvPr>
              <p:cNvCxnSpPr>
                <a:cxnSpLocks/>
              </p:cNvCxnSpPr>
              <p:nvPr/>
            </p:nvCxnSpPr>
            <p:spPr bwMode="auto">
              <a:xfrm>
                <a:off x="2858021" y="3118153"/>
                <a:ext cx="3180253" cy="0"/>
              </a:xfrm>
              <a:prstGeom prst="line">
                <a:avLst/>
              </a:prstGeom>
              <a:noFill/>
              <a:ln w="57150" cap="flat" cmpd="sng" algn="ctr">
                <a:solidFill>
                  <a:srgbClr val="34393C"/>
                </a:solidFill>
                <a:prstDash val="solid"/>
                <a:round/>
                <a:headEnd type="none" w="med" len="med"/>
                <a:tailEnd type="none" w="med" len="med"/>
              </a:ln>
              <a:effectLst/>
            </p:spPr>
          </p:cxnSp>
        </p:grpSp>
        <p:sp>
          <p:nvSpPr>
            <p:cNvPr id="20" name="矩形 19">
              <a:extLst>
                <a:ext uri="{FF2B5EF4-FFF2-40B4-BE49-F238E27FC236}">
                  <a16:creationId xmlns:a16="http://schemas.microsoft.com/office/drawing/2014/main" id="{24A45D62-46D2-3142-B74B-A5F98DAF1C75}"/>
                </a:ext>
              </a:extLst>
            </p:cNvPr>
            <p:cNvSpPr/>
            <p:nvPr/>
          </p:nvSpPr>
          <p:spPr>
            <a:xfrm>
              <a:off x="6529949" y="5274470"/>
              <a:ext cx="3431452"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Operational</a:t>
              </a:r>
              <a:r>
                <a:rPr kumimoji="1" lang="zh-CN" altLang="en-US" sz="2000" dirty="0">
                  <a:solidFill>
                    <a:srgbClr val="374154"/>
                  </a:solidFill>
                  <a:latin typeface="Gill Sans MT" panose="020B0502020104020203" pitchFamily="34" charset="0"/>
                </a:rPr>
                <a:t> </a:t>
              </a:r>
              <a:r>
                <a:rPr kumimoji="1" lang="en-US" altLang="zh-CN" sz="2000" dirty="0">
                  <a:solidFill>
                    <a:srgbClr val="374154"/>
                  </a:solidFill>
                  <a:latin typeface="Gill Sans MT" panose="020B0502020104020203" pitchFamily="34" charset="0"/>
                </a:rPr>
                <a:t>intensity(ops/byte)</a:t>
              </a:r>
              <a:endParaRPr lang="zh-CN" altLang="en-US" sz="2000" dirty="0">
                <a:solidFill>
                  <a:srgbClr val="374154"/>
                </a:solidFill>
                <a:latin typeface="Gill Sans MT" panose="020B0502020104020203" pitchFamily="34" charset="0"/>
              </a:endParaRPr>
            </a:p>
          </p:txBody>
        </p:sp>
        <p:sp>
          <p:nvSpPr>
            <p:cNvPr id="21" name="矩形 20">
              <a:extLst>
                <a:ext uri="{FF2B5EF4-FFF2-40B4-BE49-F238E27FC236}">
                  <a16:creationId xmlns:a16="http://schemas.microsoft.com/office/drawing/2014/main" id="{EBCF145D-C9A5-C344-B85D-2F0338EB055D}"/>
                </a:ext>
              </a:extLst>
            </p:cNvPr>
            <p:cNvSpPr/>
            <p:nvPr/>
          </p:nvSpPr>
          <p:spPr>
            <a:xfrm>
              <a:off x="1134168" y="1563233"/>
              <a:ext cx="1538563"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MAC/Cycle</a:t>
              </a:r>
              <a:endParaRPr lang="zh-CN" altLang="en-US" sz="2000" b="1" dirty="0">
                <a:solidFill>
                  <a:srgbClr val="374154"/>
                </a:solidFill>
                <a:latin typeface="Gill Sans MT" panose="020B0502020104020203" pitchFamily="34" charset="0"/>
              </a:endParaRPr>
            </a:p>
          </p:txBody>
        </p:sp>
        <p:cxnSp>
          <p:nvCxnSpPr>
            <p:cNvPr id="7" name="直线箭头连接符 6">
              <a:extLst>
                <a:ext uri="{FF2B5EF4-FFF2-40B4-BE49-F238E27FC236}">
                  <a16:creationId xmlns:a16="http://schemas.microsoft.com/office/drawing/2014/main" id="{8C51B47C-868E-724E-BD80-F8F7ACE0D44F}"/>
                </a:ext>
              </a:extLst>
            </p:cNvPr>
            <p:cNvCxnSpPr>
              <a:cxnSpLocks/>
            </p:cNvCxnSpPr>
            <p:nvPr/>
          </p:nvCxnSpPr>
          <p:spPr bwMode="auto">
            <a:xfrm>
              <a:off x="1827218" y="5850534"/>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9" name="直线箭头连接符 8">
              <a:extLst>
                <a:ext uri="{FF2B5EF4-FFF2-40B4-BE49-F238E27FC236}">
                  <a16:creationId xmlns:a16="http://schemas.microsoft.com/office/drawing/2014/main" id="{100992CE-A948-9941-881D-5DC3B0F1BECE}"/>
                </a:ext>
              </a:extLst>
            </p:cNvPr>
            <p:cNvCxnSpPr>
              <a:cxnSpLocks/>
            </p:cNvCxnSpPr>
            <p:nvPr/>
          </p:nvCxnSpPr>
          <p:spPr bwMode="auto">
            <a:xfrm flipV="1">
              <a:off x="1878196" y="1918572"/>
              <a:ext cx="0" cy="4029548"/>
            </a:xfrm>
            <a:prstGeom prst="straightConnector1">
              <a:avLst/>
            </a:prstGeom>
            <a:noFill/>
            <a:ln w="38100" cap="flat" cmpd="sng" algn="ctr">
              <a:solidFill>
                <a:srgbClr val="34393C"/>
              </a:solidFill>
              <a:prstDash val="solid"/>
              <a:round/>
              <a:headEnd type="none" w="med" len="med"/>
              <a:tailEnd type="triangle"/>
            </a:ln>
            <a:effectLst/>
          </p:spPr>
        </p:cxnSp>
        <p:cxnSp>
          <p:nvCxnSpPr>
            <p:cNvPr id="22" name="直线连接符 21">
              <a:extLst>
                <a:ext uri="{FF2B5EF4-FFF2-40B4-BE49-F238E27FC236}">
                  <a16:creationId xmlns:a16="http://schemas.microsoft.com/office/drawing/2014/main" id="{A5D1A81C-34FE-824C-8272-F6F14489A266}"/>
                </a:ext>
              </a:extLst>
            </p:cNvPr>
            <p:cNvCxnSpPr>
              <a:cxnSpLocks/>
            </p:cNvCxnSpPr>
            <p:nvPr/>
          </p:nvCxnSpPr>
          <p:spPr bwMode="auto">
            <a:xfrm>
              <a:off x="1878196" y="3118153"/>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4" name="矩形 23">
              <a:extLst>
                <a:ext uri="{FF2B5EF4-FFF2-40B4-BE49-F238E27FC236}">
                  <a16:creationId xmlns:a16="http://schemas.microsoft.com/office/drawing/2014/main" id="{0FD77302-814F-9E40-A33C-CD32A5C1E2E0}"/>
                </a:ext>
              </a:extLst>
            </p:cNvPr>
            <p:cNvSpPr/>
            <p:nvPr/>
          </p:nvSpPr>
          <p:spPr>
            <a:xfrm>
              <a:off x="249927" y="2851126"/>
              <a:ext cx="1577291" cy="646331"/>
            </a:xfrm>
            <a:prstGeom prst="rect">
              <a:avLst/>
            </a:prstGeom>
          </p:spPr>
          <p:txBody>
            <a:bodyPr wrap="none">
              <a:spAutoFit/>
            </a:bodyPr>
            <a:lstStyle/>
            <a:p>
              <a:pPr algn="r"/>
              <a:r>
                <a:rPr kumimoji="1" lang="en-US" altLang="zh-CN" b="1" dirty="0">
                  <a:solidFill>
                    <a:srgbClr val="374154"/>
                  </a:solidFill>
                  <a:latin typeface="Gill Sans MT" panose="020B0502020104020203" pitchFamily="34" charset="0"/>
                </a:rPr>
                <a:t>Peak</a:t>
              </a:r>
            </a:p>
            <a:p>
              <a:pPr algn="r"/>
              <a:r>
                <a:rPr kumimoji="1" lang="en-US" altLang="zh-CN" b="1" dirty="0">
                  <a:solidFill>
                    <a:srgbClr val="374154"/>
                  </a:solidFill>
                  <a:latin typeface="Gill Sans MT" panose="020B0502020104020203" pitchFamily="34" charset="0"/>
                </a:rPr>
                <a:t>Performance</a:t>
              </a:r>
              <a:endParaRPr lang="zh-CN" altLang="en-US" b="1" dirty="0">
                <a:solidFill>
                  <a:srgbClr val="374154"/>
                </a:solidFill>
                <a:latin typeface="Gill Sans MT" panose="020B0502020104020203" pitchFamily="34" charset="0"/>
              </a:endParaRPr>
            </a:p>
          </p:txBody>
        </p:sp>
        <p:sp>
          <p:nvSpPr>
            <p:cNvPr id="36" name="矩形 35">
              <a:extLst>
                <a:ext uri="{FF2B5EF4-FFF2-40B4-BE49-F238E27FC236}">
                  <a16:creationId xmlns:a16="http://schemas.microsoft.com/office/drawing/2014/main" id="{1DCA91EF-DE99-D946-8E51-303E76B7DA3D}"/>
                </a:ext>
              </a:extLst>
            </p:cNvPr>
            <p:cNvSpPr/>
            <p:nvPr/>
          </p:nvSpPr>
          <p:spPr>
            <a:xfrm>
              <a:off x="6181583" y="2956882"/>
              <a:ext cx="512550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cxnSp>
          <p:nvCxnSpPr>
            <p:cNvPr id="23" name="直线箭头连接符 22">
              <a:extLst>
                <a:ext uri="{FF2B5EF4-FFF2-40B4-BE49-F238E27FC236}">
                  <a16:creationId xmlns:a16="http://schemas.microsoft.com/office/drawing/2014/main" id="{44AC30B1-75A7-A44A-B587-5926DFF1F232}"/>
                </a:ext>
              </a:extLst>
            </p:cNvPr>
            <p:cNvCxnSpPr>
              <a:cxnSpLocks/>
            </p:cNvCxnSpPr>
            <p:nvPr/>
          </p:nvCxnSpPr>
          <p:spPr bwMode="auto">
            <a:xfrm flipV="1">
              <a:off x="2548809" y="2636912"/>
              <a:ext cx="0" cy="1008112"/>
            </a:xfrm>
            <a:prstGeom prst="straightConnector1">
              <a:avLst/>
            </a:prstGeom>
            <a:noFill/>
            <a:ln w="57150" cap="flat" cmpd="sng" algn="ctr">
              <a:solidFill>
                <a:srgbClr val="C00000"/>
              </a:solidFill>
              <a:prstDash val="solid"/>
              <a:round/>
              <a:headEnd type="none" w="med" len="med"/>
              <a:tailEnd type="triangle"/>
            </a:ln>
            <a:effectLst/>
          </p:spPr>
        </p:cxnSp>
        <p:cxnSp>
          <p:nvCxnSpPr>
            <p:cNvPr id="25" name="直线箭头连接符 24">
              <a:extLst>
                <a:ext uri="{FF2B5EF4-FFF2-40B4-BE49-F238E27FC236}">
                  <a16:creationId xmlns:a16="http://schemas.microsoft.com/office/drawing/2014/main" id="{1F19F0A2-D059-1D4C-BED8-395D9404D70C}"/>
                </a:ext>
              </a:extLst>
            </p:cNvPr>
            <p:cNvCxnSpPr>
              <a:cxnSpLocks/>
            </p:cNvCxnSpPr>
            <p:nvPr/>
          </p:nvCxnSpPr>
          <p:spPr bwMode="auto">
            <a:xfrm flipV="1">
              <a:off x="4802237" y="2636912"/>
              <a:ext cx="0" cy="1008112"/>
            </a:xfrm>
            <a:prstGeom prst="straightConnector1">
              <a:avLst/>
            </a:prstGeom>
            <a:noFill/>
            <a:ln w="57150" cap="flat" cmpd="sng" algn="ctr">
              <a:solidFill>
                <a:srgbClr val="00B050"/>
              </a:solidFill>
              <a:prstDash val="solid"/>
              <a:round/>
              <a:headEnd type="none" w="med" len="med"/>
              <a:tailEnd type="triangle"/>
            </a:ln>
            <a:effectLst/>
          </p:spPr>
        </p:cxnSp>
        <p:sp>
          <p:nvSpPr>
            <p:cNvPr id="26" name="矩形 25">
              <a:extLst>
                <a:ext uri="{FF2B5EF4-FFF2-40B4-BE49-F238E27FC236}">
                  <a16:creationId xmlns:a16="http://schemas.microsoft.com/office/drawing/2014/main" id="{613B3FDD-02F9-BE46-995A-8A2698A41B05}"/>
                </a:ext>
              </a:extLst>
            </p:cNvPr>
            <p:cNvSpPr/>
            <p:nvPr/>
          </p:nvSpPr>
          <p:spPr>
            <a:xfrm>
              <a:off x="1962836" y="1990581"/>
              <a:ext cx="1693092"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Bandwidth(BW)</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7" name="矩形 26">
              <a:extLst>
                <a:ext uri="{FF2B5EF4-FFF2-40B4-BE49-F238E27FC236}">
                  <a16:creationId xmlns:a16="http://schemas.microsoft.com/office/drawing/2014/main" id="{7024A922-80CE-5747-9CC7-0E3DCED95D2D}"/>
                </a:ext>
              </a:extLst>
            </p:cNvPr>
            <p:cNvSpPr/>
            <p:nvPr/>
          </p:nvSpPr>
          <p:spPr>
            <a:xfrm>
              <a:off x="4307175" y="1977194"/>
              <a:ext cx="1071126"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Compute</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8" name="矩形 27">
              <a:extLst>
                <a:ext uri="{FF2B5EF4-FFF2-40B4-BE49-F238E27FC236}">
                  <a16:creationId xmlns:a16="http://schemas.microsoft.com/office/drawing/2014/main" id="{39270F30-08C0-B042-9D62-AD28DB3B4F99}"/>
                </a:ext>
              </a:extLst>
            </p:cNvPr>
            <p:cNvSpPr/>
            <p:nvPr/>
          </p:nvSpPr>
          <p:spPr>
            <a:xfrm>
              <a:off x="2553986" y="4184317"/>
              <a:ext cx="1207382" cy="369332"/>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BW</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to</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PEs</a:t>
              </a:r>
              <a:endParaRPr lang="zh-CN" altLang="en-US" dirty="0">
                <a:solidFill>
                  <a:srgbClr val="374154"/>
                </a:solidFill>
                <a:latin typeface="Gill Sans MT" panose="020B0502020104020203" pitchFamily="34" charset="0"/>
              </a:endParaRPr>
            </a:p>
          </p:txBody>
        </p:sp>
        <p:sp>
          <p:nvSpPr>
            <p:cNvPr id="32" name="矩形 31">
              <a:extLst>
                <a:ext uri="{FF2B5EF4-FFF2-40B4-BE49-F238E27FC236}">
                  <a16:creationId xmlns:a16="http://schemas.microsoft.com/office/drawing/2014/main" id="{5A1ECE65-7305-AB4D-B794-2D51ADF95AB1}"/>
                </a:ext>
              </a:extLst>
            </p:cNvPr>
            <p:cNvSpPr/>
            <p:nvPr/>
          </p:nvSpPr>
          <p:spPr>
            <a:xfrm>
              <a:off x="7129341" y="5633298"/>
              <a:ext cx="1397498"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MAC/data</a:t>
              </a:r>
              <a:endParaRPr lang="zh-CN" altLang="en-US" sz="2000" b="1" dirty="0">
                <a:solidFill>
                  <a:srgbClr val="374154"/>
                </a:solidFill>
                <a:latin typeface="Gill Sans MT" panose="020B0502020104020203" pitchFamily="34" charset="0"/>
              </a:endParaRPr>
            </a:p>
          </p:txBody>
        </p:sp>
        <p:sp>
          <p:nvSpPr>
            <p:cNvPr id="37" name="矩形 36">
              <a:extLst>
                <a:ext uri="{FF2B5EF4-FFF2-40B4-BE49-F238E27FC236}">
                  <a16:creationId xmlns:a16="http://schemas.microsoft.com/office/drawing/2014/main" id="{D5FD5002-889F-CE4D-ADCC-F1FD7216E7FA}"/>
                </a:ext>
              </a:extLst>
            </p:cNvPr>
            <p:cNvSpPr/>
            <p:nvPr/>
          </p:nvSpPr>
          <p:spPr>
            <a:xfrm>
              <a:off x="737629" y="1196752"/>
              <a:ext cx="2450414"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Performance(ops/sec)</a:t>
              </a:r>
              <a:endParaRPr lang="zh-CN" altLang="en-US" sz="2000" dirty="0">
                <a:solidFill>
                  <a:srgbClr val="374154"/>
                </a:solidFill>
                <a:latin typeface="Gill Sans MT" panose="020B0502020104020203" pitchFamily="34" charset="0"/>
              </a:endParaRPr>
            </a:p>
          </p:txBody>
        </p:sp>
        <p:sp>
          <p:nvSpPr>
            <p:cNvPr id="38" name="矩形 37">
              <a:extLst>
                <a:ext uri="{FF2B5EF4-FFF2-40B4-BE49-F238E27FC236}">
                  <a16:creationId xmlns:a16="http://schemas.microsoft.com/office/drawing/2014/main" id="{8A6A9547-776C-6C48-8E3F-CD19CFED5821}"/>
                </a:ext>
              </a:extLst>
            </p:cNvPr>
            <p:cNvSpPr/>
            <p:nvPr/>
          </p:nvSpPr>
          <p:spPr>
            <a:xfrm>
              <a:off x="2368108" y="5934289"/>
              <a:ext cx="1018227" cy="369332"/>
            </a:xfrm>
            <a:prstGeom prst="rect">
              <a:avLst/>
            </a:prstGeom>
          </p:spPr>
          <p:txBody>
            <a:bodyPr wrap="none">
              <a:spAutoFit/>
            </a:bodyPr>
            <a:lstStyle/>
            <a:p>
              <a:pPr algn="ctr"/>
              <a:r>
                <a:rPr kumimoji="1" lang="en-US" altLang="zh-CN" b="1" dirty="0">
                  <a:solidFill>
                    <a:srgbClr val="C00000"/>
                  </a:solidFill>
                  <a:latin typeface="Gill Sans MT" panose="020B0502020104020203" pitchFamily="34" charset="0"/>
                </a:rPr>
                <a:t>optimal</a:t>
              </a:r>
              <a:endParaRPr lang="zh-CN" altLang="en-US" b="1" dirty="0">
                <a:solidFill>
                  <a:srgbClr val="C00000"/>
                </a:solidFill>
                <a:latin typeface="Gill Sans MT" panose="020B0502020104020203" pitchFamily="34" charset="0"/>
              </a:endParaRPr>
            </a:p>
          </p:txBody>
        </p:sp>
        <p:cxnSp>
          <p:nvCxnSpPr>
            <p:cNvPr id="39" name="直线连接符 38">
              <a:extLst>
                <a:ext uri="{FF2B5EF4-FFF2-40B4-BE49-F238E27FC236}">
                  <a16:creationId xmlns:a16="http://schemas.microsoft.com/office/drawing/2014/main" id="{824237D1-BB3B-9748-A9B5-3062125C74D7}"/>
                </a:ext>
              </a:extLst>
            </p:cNvPr>
            <p:cNvCxnSpPr>
              <a:cxnSpLocks/>
              <a:stCxn id="3" idx="3"/>
              <a:endCxn id="3" idx="0"/>
            </p:cNvCxnSpPr>
            <p:nvPr/>
          </p:nvCxnSpPr>
          <p:spPr bwMode="auto">
            <a:xfrm flipV="1">
              <a:off x="2883274" y="3144931"/>
              <a:ext cx="0" cy="2732341"/>
            </a:xfrm>
            <a:prstGeom prst="line">
              <a:avLst/>
            </a:prstGeom>
            <a:noFill/>
            <a:ln w="38100" cap="flat" cmpd="sng" algn="ctr">
              <a:solidFill>
                <a:schemeClr val="tx2">
                  <a:lumMod val="40000"/>
                  <a:lumOff val="60000"/>
                </a:schemeClr>
              </a:solidFill>
              <a:prstDash val="sysDot"/>
              <a:round/>
              <a:headEnd type="none" w="med" len="med"/>
              <a:tailEnd type="none" w="med" len="med"/>
            </a:ln>
            <a:effectLst/>
          </p:spPr>
        </p:cxnSp>
      </p:grpSp>
    </p:spTree>
    <p:extLst>
      <p:ext uri="{BB962C8B-B14F-4D97-AF65-F5344CB8AC3E}">
        <p14:creationId xmlns:p14="http://schemas.microsoft.com/office/powerpoint/2010/main" val="2789843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2A079-8C60-5143-B7B9-C45E081249FA}"/>
              </a:ext>
            </a:extLst>
          </p:cNvPr>
          <p:cNvSpPr>
            <a:spLocks noGrp="1"/>
          </p:cNvSpPr>
          <p:nvPr>
            <p:ph type="title"/>
          </p:nvPr>
        </p:nvSpPr>
        <p:spPr>
          <a:xfrm>
            <a:off x="1201837" y="1700808"/>
            <a:ext cx="10441160" cy="4464496"/>
          </a:xfrm>
        </p:spPr>
        <p:txBody>
          <a:bodyPr/>
          <a:lstStyle/>
          <a:p>
            <a:r>
              <a:rPr lang="zh-CN" altLang="en-US" sz="8800" dirty="0"/>
              <a:t>内存、带宽、时延</a:t>
            </a:r>
          </a:p>
        </p:txBody>
      </p:sp>
      <p:sp>
        <p:nvSpPr>
          <p:cNvPr id="4" name="矩形 3">
            <a:extLst>
              <a:ext uri="{FF2B5EF4-FFF2-40B4-BE49-F238E27FC236}">
                <a16:creationId xmlns:a16="http://schemas.microsoft.com/office/drawing/2014/main" id="{2D6FE878-6C7A-F542-B4D4-233AB3FA0473}"/>
              </a:ext>
            </a:extLst>
          </p:cNvPr>
          <p:cNvSpPr/>
          <p:nvPr/>
        </p:nvSpPr>
        <p:spPr>
          <a:xfrm>
            <a:off x="622280" y="1715324"/>
            <a:ext cx="6340197" cy="1569660"/>
          </a:xfrm>
          <a:prstGeom prst="rect">
            <a:avLst/>
          </a:prstGeom>
        </p:spPr>
        <p:txBody>
          <a:bodyPr wrap="none">
            <a:spAutoFit/>
          </a:bodyPr>
          <a:lstStyle/>
          <a:p>
            <a:r>
              <a:rPr lang="zh-CN" altLang="en-US" sz="9600" b="1" dirty="0">
                <a:solidFill>
                  <a:srgbClr val="FFC000"/>
                </a:solidFill>
                <a:latin typeface="Microsoft YaHei" panose="020B0503020204020204" pitchFamily="34" charset="-122"/>
                <a:ea typeface="Microsoft YaHei" panose="020B0503020204020204" pitchFamily="34" charset="-122"/>
                <a:cs typeface="Futura Medium" panose="020B0602020204020303" pitchFamily="34" charset="-79"/>
              </a:rPr>
              <a:t>更应该关注</a:t>
            </a:r>
          </a:p>
        </p:txBody>
      </p:sp>
    </p:spTree>
    <p:extLst>
      <p:ext uri="{BB962C8B-B14F-4D97-AF65-F5344CB8AC3E}">
        <p14:creationId xmlns:p14="http://schemas.microsoft.com/office/powerpoint/2010/main" val="4163340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DB265D2F-40F1-DE43-AFCF-BDCA2B4DF3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3765" y="1196752"/>
            <a:ext cx="10947400" cy="2362200"/>
          </a:xfrm>
          <a:prstGeom prst="rect">
            <a:avLst/>
          </a:prstGeom>
        </p:spPr>
      </p:pic>
      <p:sp>
        <p:nvSpPr>
          <p:cNvPr id="2" name="标题 1">
            <a:extLst>
              <a:ext uri="{FF2B5EF4-FFF2-40B4-BE49-F238E27FC236}">
                <a16:creationId xmlns:a16="http://schemas.microsoft.com/office/drawing/2014/main" id="{BDF50FF2-C617-C24D-BBBF-A0E15D3FEEF0}"/>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DAXPY</a:t>
            </a:r>
            <a:r>
              <a:rPr kumimoji="1" lang="zh-CN" altLang="en-US" dirty="0">
                <a:latin typeface="Futura Medium" panose="020B0602020204020303" pitchFamily="34" charset="-79"/>
                <a:cs typeface="Futura Medium" panose="020B0602020204020303" pitchFamily="34" charset="-79"/>
              </a:rPr>
              <a:t> 计算 </a:t>
            </a:r>
            <a:r>
              <a:rPr kumimoji="1" lang="en-US" altLang="zh-CN" dirty="0">
                <a:latin typeface="Futura Medium" panose="020B0602020204020303" pitchFamily="34" charset="-79"/>
                <a:cs typeface="Futura Medium" panose="020B0602020204020303" pitchFamily="34" charset="-79"/>
              </a:rPr>
              <a:t>DEMO</a:t>
            </a:r>
            <a:endParaRPr kumimoji="1" lang="zh-CN" altLang="en-US" dirty="0">
              <a:latin typeface="Futura Medium" panose="020B0602020204020303" pitchFamily="34" charset="-79"/>
              <a:cs typeface="Futura Medium" panose="020B0602020204020303" pitchFamily="34" charset="-79"/>
            </a:endParaRPr>
          </a:p>
        </p:txBody>
      </p:sp>
      <p:sp>
        <p:nvSpPr>
          <p:cNvPr id="4" name="内容占位符 3">
            <a:extLst>
              <a:ext uri="{FF2B5EF4-FFF2-40B4-BE49-F238E27FC236}">
                <a16:creationId xmlns:a16="http://schemas.microsoft.com/office/drawing/2014/main" id="{3EF15380-6E1C-0240-A387-67D014389356}"/>
              </a:ext>
            </a:extLst>
          </p:cNvPr>
          <p:cNvSpPr>
            <a:spLocks noGrp="1"/>
          </p:cNvSpPr>
          <p:nvPr>
            <p:ph sz="half" idx="10"/>
          </p:nvPr>
        </p:nvSpPr>
        <p:spPr>
          <a:xfrm>
            <a:off x="6530429" y="3789040"/>
            <a:ext cx="4895393" cy="2492203"/>
          </a:xfrm>
        </p:spPr>
        <p:txBody>
          <a:bodyPr anchor="ctr"/>
          <a:lstStyle/>
          <a:p>
            <a:r>
              <a:rPr kumimoji="1" lang="en-US" altLang="zh-CN" dirty="0">
                <a:latin typeface="Gill Sans MT" panose="020B0502020104020203" pitchFamily="34" charset="0"/>
                <a:cs typeface="Futura Medium" panose="020B0602020204020303" pitchFamily="34" charset="-79"/>
              </a:rPr>
              <a:t>2FLOPs</a:t>
            </a:r>
            <a:r>
              <a:rPr kumimoji="1" lang="zh-CN" altLang="en-US" dirty="0">
                <a:latin typeface="Gill Sans MT" panose="020B0502020104020203" pitchFamily="34" charset="0"/>
                <a:cs typeface="Futura Medium" panose="020B0602020204020303" pitchFamily="34" charset="-79"/>
              </a:rPr>
              <a:t>：</a:t>
            </a:r>
            <a:r>
              <a:rPr kumimoji="1" lang="en-US" altLang="zh-CN" dirty="0">
                <a:latin typeface="Gill Sans MT" panose="020B0502020104020203" pitchFamily="34" charset="0"/>
                <a:cs typeface="Futura Medium" panose="020B0602020204020303" pitchFamily="34" charset="-79"/>
              </a:rPr>
              <a:t>multiply</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&amp;</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add</a:t>
            </a:r>
          </a:p>
          <a:p>
            <a:r>
              <a:rPr kumimoji="1" lang="en-US" altLang="zh-CN" dirty="0">
                <a:latin typeface="Gill Sans MT" panose="020B0502020104020203" pitchFamily="34" charset="0"/>
                <a:cs typeface="Futura Medium" panose="020B0602020204020303" pitchFamily="34" charset="-79"/>
              </a:rPr>
              <a:t>2</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Memory</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Loads:</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x[i]</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&amp;</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y[i]</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(per</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element)</a:t>
            </a:r>
          </a:p>
          <a:p>
            <a:r>
              <a:rPr kumimoji="1" lang="en-US" altLang="zh-CN" dirty="0">
                <a:latin typeface="Gill Sans MT" panose="020B0502020104020203" pitchFamily="34" charset="0"/>
                <a:cs typeface="Futura Medium" panose="020B0602020204020303" pitchFamily="34" charset="-79"/>
              </a:rPr>
              <a:t>Single</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Operation:</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FMA(fused</a:t>
            </a:r>
            <a:r>
              <a:rPr kumimoji="1" lang="zh-CN" altLang="en-US" dirty="0">
                <a:latin typeface="Gill Sans MT" panose="020B0502020104020203" pitchFamily="34" charset="0"/>
                <a:cs typeface="Futura Medium" panose="020B0602020204020303" pitchFamily="34" charset="-79"/>
              </a:rPr>
              <a:t> </a:t>
            </a:r>
            <a:r>
              <a:rPr kumimoji="1" lang="en-US" altLang="zh-CN" dirty="0">
                <a:latin typeface="Gill Sans MT" panose="020B0502020104020203" pitchFamily="34" charset="0"/>
                <a:cs typeface="Futura Medium" panose="020B0602020204020303" pitchFamily="34" charset="-79"/>
              </a:rPr>
              <a:t>multiply-add)</a:t>
            </a:r>
            <a:endParaRPr kumimoji="1" lang="zh-CN" altLang="en-US" dirty="0">
              <a:latin typeface="Gill Sans MT" panose="020B0502020104020203" pitchFamily="34" charset="0"/>
              <a:cs typeface="Futura Medium" panose="020B0602020204020303" pitchFamily="34" charset="-79"/>
            </a:endParaRPr>
          </a:p>
        </p:txBody>
      </p:sp>
      <p:pic>
        <p:nvPicPr>
          <p:cNvPr id="6" name="图片 5">
            <a:extLst>
              <a:ext uri="{FF2B5EF4-FFF2-40B4-BE49-F238E27FC236}">
                <a16:creationId xmlns:a16="http://schemas.microsoft.com/office/drawing/2014/main" id="{981CDEA8-1F06-1F4C-904E-CF8A292DCD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3604" y="3789041"/>
            <a:ext cx="5707254" cy="24922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8508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843BC0D-02DB-FD42-AB7A-671237FF3DCD}"/>
              </a:ext>
            </a:extLst>
          </p:cNvPr>
          <p:cNvSpPr>
            <a:spLocks noGrp="1"/>
          </p:cNvSpPr>
          <p:nvPr>
            <p:ph type="title"/>
          </p:nvPr>
        </p:nvSpPr>
        <p:spPr/>
        <p:txBody>
          <a:bodyPr/>
          <a:lstStyle/>
          <a:p>
            <a:r>
              <a:rPr lang="zh-CN" altLang="en-US" dirty="0"/>
              <a:t>光与电的传播速度</a:t>
            </a:r>
          </a:p>
        </p:txBody>
      </p:sp>
      <p:sp>
        <p:nvSpPr>
          <p:cNvPr id="7" name="内容占位符 6">
            <a:extLst>
              <a:ext uri="{FF2B5EF4-FFF2-40B4-BE49-F238E27FC236}">
                <a16:creationId xmlns:a16="http://schemas.microsoft.com/office/drawing/2014/main" id="{0E8F3E13-7058-EC47-9E4F-7C85B7809566}"/>
              </a:ext>
            </a:extLst>
          </p:cNvPr>
          <p:cNvSpPr>
            <a:spLocks noGrp="1"/>
          </p:cNvSpPr>
          <p:nvPr>
            <p:ph sz="half" idx="1"/>
          </p:nvPr>
        </p:nvSpPr>
        <p:spPr>
          <a:xfrm>
            <a:off x="623635" y="1412776"/>
            <a:ext cx="10963473" cy="2232248"/>
          </a:xfrm>
        </p:spPr>
        <p:txBody>
          <a:bodyPr anchor="ctr"/>
          <a:lstStyle/>
          <a:p>
            <a:pPr marL="0" indent="0" algn="ctr">
              <a:buNone/>
            </a:pPr>
            <a:r>
              <a:rPr lang="en-US" altLang="zh-CN" sz="3600" dirty="0">
                <a:latin typeface="Gill Sans MT" panose="020B0502020104020203" pitchFamily="34" charset="0"/>
              </a:rPr>
              <a:t>Speed</a:t>
            </a:r>
            <a:r>
              <a:rPr lang="zh-CN" altLang="en-US" sz="3600" dirty="0">
                <a:latin typeface="Gill Sans MT" panose="020B0502020104020203" pitchFamily="34" charset="0"/>
              </a:rPr>
              <a:t> </a:t>
            </a:r>
            <a:r>
              <a:rPr lang="en-US" altLang="zh-CN" sz="3600" dirty="0">
                <a:latin typeface="Gill Sans MT" panose="020B0502020104020203" pitchFamily="34" charset="0"/>
              </a:rPr>
              <a:t>of</a:t>
            </a:r>
            <a:r>
              <a:rPr lang="zh-CN" altLang="en-US" sz="3600" dirty="0">
                <a:latin typeface="Gill Sans MT" panose="020B0502020104020203" pitchFamily="34" charset="0"/>
              </a:rPr>
              <a:t> </a:t>
            </a:r>
            <a:r>
              <a:rPr lang="en-US" altLang="zh-CN" sz="3600" dirty="0">
                <a:latin typeface="Gill Sans MT" panose="020B0502020104020203" pitchFamily="34" charset="0"/>
              </a:rPr>
              <a:t>Light</a:t>
            </a:r>
            <a:r>
              <a:rPr lang="zh-CN" altLang="en-US" sz="3600" dirty="0">
                <a:latin typeface="Gill Sans MT" panose="020B0502020104020203" pitchFamily="34" charset="0"/>
              </a:rPr>
              <a:t> </a:t>
            </a:r>
            <a:r>
              <a:rPr lang="en-US" altLang="zh-CN" sz="3600" dirty="0">
                <a:latin typeface="Gill Sans MT" panose="020B0502020104020203" pitchFamily="34" charset="0"/>
              </a:rPr>
              <a:t>=</a:t>
            </a:r>
            <a:r>
              <a:rPr lang="zh-CN" altLang="en-US" sz="3600" dirty="0">
                <a:latin typeface="Gill Sans MT" panose="020B0502020104020203" pitchFamily="34" charset="0"/>
              </a:rPr>
              <a:t> </a:t>
            </a:r>
            <a:r>
              <a:rPr lang="en-US" altLang="zh-CN" sz="3600" dirty="0">
                <a:solidFill>
                  <a:srgbClr val="C00000"/>
                </a:solidFill>
                <a:latin typeface="Gill Sans MT" panose="020B0502020104020203" pitchFamily="34" charset="0"/>
              </a:rPr>
              <a:t>300,000,000</a:t>
            </a:r>
            <a:r>
              <a:rPr lang="zh-CN" altLang="en-US" sz="3600" dirty="0">
                <a:latin typeface="Gill Sans MT" panose="020B0502020104020203" pitchFamily="34" charset="0"/>
              </a:rPr>
              <a:t> </a:t>
            </a:r>
            <a:r>
              <a:rPr lang="en-US" altLang="zh-CN" sz="3600" dirty="0">
                <a:latin typeface="Gill Sans MT" panose="020B0502020104020203" pitchFamily="34" charset="0"/>
              </a:rPr>
              <a:t>M/S</a:t>
            </a:r>
          </a:p>
          <a:p>
            <a:pPr marL="0" indent="0" algn="ctr">
              <a:buNone/>
            </a:pPr>
            <a:r>
              <a:rPr lang="en-US" altLang="zh-CN" sz="3600" dirty="0">
                <a:latin typeface="Gill Sans MT" panose="020B0502020104020203" pitchFamily="34" charset="0"/>
              </a:rPr>
              <a:t>Computer</a:t>
            </a:r>
            <a:r>
              <a:rPr lang="zh-CN" altLang="en-US" sz="3600" dirty="0">
                <a:latin typeface="Gill Sans MT" panose="020B0502020104020203" pitchFamily="34" charset="0"/>
              </a:rPr>
              <a:t> </a:t>
            </a:r>
            <a:r>
              <a:rPr lang="en-US" altLang="zh-CN" sz="3600" dirty="0">
                <a:latin typeface="Gill Sans MT" panose="020B0502020104020203" pitchFamily="34" charset="0"/>
              </a:rPr>
              <a:t>Clock</a:t>
            </a:r>
            <a:r>
              <a:rPr lang="zh-CN" altLang="en-US" sz="3600" dirty="0">
                <a:latin typeface="Gill Sans MT" panose="020B0502020104020203" pitchFamily="34" charset="0"/>
              </a:rPr>
              <a:t> </a:t>
            </a:r>
            <a:r>
              <a:rPr lang="en-US" altLang="zh-CN" sz="3600" dirty="0">
                <a:latin typeface="Gill Sans MT" panose="020B0502020104020203" pitchFamily="34" charset="0"/>
              </a:rPr>
              <a:t>=</a:t>
            </a:r>
            <a:r>
              <a:rPr lang="zh-CN" altLang="en-US" sz="3600" dirty="0">
                <a:latin typeface="Gill Sans MT" panose="020B0502020104020203" pitchFamily="34" charset="0"/>
              </a:rPr>
              <a:t> </a:t>
            </a:r>
            <a:r>
              <a:rPr lang="en-US" altLang="zh-CN" sz="3600" dirty="0">
                <a:solidFill>
                  <a:srgbClr val="C00000"/>
                </a:solidFill>
                <a:latin typeface="Gill Sans MT" panose="020B0502020104020203" pitchFamily="34" charset="0"/>
              </a:rPr>
              <a:t>3,000,000,000</a:t>
            </a:r>
            <a:r>
              <a:rPr lang="zh-CN" altLang="en-US" sz="3600" dirty="0">
                <a:latin typeface="Gill Sans MT" panose="020B0502020104020203" pitchFamily="34" charset="0"/>
              </a:rPr>
              <a:t> </a:t>
            </a:r>
            <a:r>
              <a:rPr lang="en-US" altLang="zh-CN" sz="3600" dirty="0">
                <a:latin typeface="Gill Sans MT" panose="020B0502020104020203" pitchFamily="34" charset="0"/>
              </a:rPr>
              <a:t>Hz</a:t>
            </a:r>
            <a:endParaRPr lang="zh-CN" altLang="en-US" sz="3600" dirty="0">
              <a:latin typeface="Gill Sans MT" panose="020B0502020104020203" pitchFamily="34" charset="0"/>
            </a:endParaRPr>
          </a:p>
        </p:txBody>
      </p:sp>
      <p:sp>
        <p:nvSpPr>
          <p:cNvPr id="8" name="内容占位符 6">
            <a:extLst>
              <a:ext uri="{FF2B5EF4-FFF2-40B4-BE49-F238E27FC236}">
                <a16:creationId xmlns:a16="http://schemas.microsoft.com/office/drawing/2014/main" id="{BA774449-59EE-5E44-89C5-2A00E7D0AE54}"/>
              </a:ext>
            </a:extLst>
          </p:cNvPr>
          <p:cNvSpPr txBox="1">
            <a:spLocks/>
          </p:cNvSpPr>
          <p:nvPr/>
        </p:nvSpPr>
        <p:spPr>
          <a:xfrm>
            <a:off x="629464" y="3789040"/>
            <a:ext cx="10963473" cy="223224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sz="2800" dirty="0">
                <a:latin typeface="Gill Sans MT" panose="020B0502020104020203" pitchFamily="34" charset="0"/>
              </a:rPr>
              <a:t>所以在一个时钟周期内光的传播速度为 </a:t>
            </a:r>
            <a:r>
              <a:rPr lang="en-US" altLang="zh-CN" sz="2800" dirty="0">
                <a:solidFill>
                  <a:srgbClr val="C00000"/>
                </a:solidFill>
                <a:latin typeface="Gill Sans MT" panose="020B0502020104020203" pitchFamily="34" charset="0"/>
              </a:rPr>
              <a:t>100mm</a:t>
            </a:r>
            <a:r>
              <a:rPr lang="zh-CN" altLang="en-US" sz="2800" dirty="0">
                <a:solidFill>
                  <a:srgbClr val="C00000"/>
                </a:solidFill>
                <a:latin typeface="Gill Sans MT" panose="020B0502020104020203" pitchFamily="34" charset="0"/>
              </a:rPr>
              <a:t> </a:t>
            </a:r>
            <a:r>
              <a:rPr lang="en-US" altLang="zh-CN" sz="2800" dirty="0">
                <a:latin typeface="Gill Sans MT" panose="020B0502020104020203" pitchFamily="34" charset="0"/>
              </a:rPr>
              <a:t>(~4</a:t>
            </a:r>
            <a:r>
              <a:rPr lang="zh-CN" altLang="en-US" sz="2800" dirty="0">
                <a:latin typeface="Gill Sans MT" panose="020B0502020104020203" pitchFamily="34" charset="0"/>
              </a:rPr>
              <a:t> </a:t>
            </a:r>
            <a:r>
              <a:rPr lang="en-US" altLang="zh-CN" sz="2800" dirty="0">
                <a:latin typeface="Gill Sans MT" panose="020B0502020104020203" pitchFamily="34" charset="0"/>
              </a:rPr>
              <a:t>inches)</a:t>
            </a:r>
            <a:endParaRPr lang="en-US" sz="2800" dirty="0">
              <a:latin typeface="Gill Sans MT" panose="020B0502020104020203" pitchFamily="34" charset="0"/>
            </a:endParaRPr>
          </a:p>
        </p:txBody>
      </p:sp>
    </p:spTree>
    <p:extLst>
      <p:ext uri="{BB962C8B-B14F-4D97-AF65-F5344CB8AC3E}">
        <p14:creationId xmlns:p14="http://schemas.microsoft.com/office/powerpoint/2010/main" val="2113977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843BC0D-02DB-FD42-AB7A-671237FF3DCD}"/>
              </a:ext>
            </a:extLst>
          </p:cNvPr>
          <p:cNvSpPr>
            <a:spLocks noGrp="1"/>
          </p:cNvSpPr>
          <p:nvPr>
            <p:ph type="title"/>
          </p:nvPr>
        </p:nvSpPr>
        <p:spPr/>
        <p:txBody>
          <a:bodyPr/>
          <a:lstStyle/>
          <a:p>
            <a:r>
              <a:rPr lang="zh-CN" altLang="en-US" dirty="0"/>
              <a:t>光与电的传播速度</a:t>
            </a:r>
          </a:p>
        </p:txBody>
      </p:sp>
      <p:sp>
        <p:nvSpPr>
          <p:cNvPr id="7" name="内容占位符 6">
            <a:extLst>
              <a:ext uri="{FF2B5EF4-FFF2-40B4-BE49-F238E27FC236}">
                <a16:creationId xmlns:a16="http://schemas.microsoft.com/office/drawing/2014/main" id="{0E8F3E13-7058-EC47-9E4F-7C85B7809566}"/>
              </a:ext>
            </a:extLst>
          </p:cNvPr>
          <p:cNvSpPr>
            <a:spLocks noGrp="1"/>
          </p:cNvSpPr>
          <p:nvPr>
            <p:ph sz="half" idx="1"/>
          </p:nvPr>
        </p:nvSpPr>
        <p:spPr>
          <a:xfrm>
            <a:off x="623635" y="1412776"/>
            <a:ext cx="10963473" cy="2232248"/>
          </a:xfrm>
        </p:spPr>
        <p:txBody>
          <a:bodyPr anchor="ctr"/>
          <a:lstStyle/>
          <a:p>
            <a:pPr marL="0" indent="0" algn="ctr">
              <a:buNone/>
            </a:pPr>
            <a:r>
              <a:rPr lang="en-US" altLang="zh-CN" sz="3600" dirty="0">
                <a:latin typeface="Gill Sans MT" panose="020B0502020104020203" pitchFamily="34" charset="0"/>
              </a:rPr>
              <a:t>Speed</a:t>
            </a:r>
            <a:r>
              <a:rPr lang="zh-CN" altLang="en-US" sz="3600" dirty="0">
                <a:latin typeface="Gill Sans MT" panose="020B0502020104020203" pitchFamily="34" charset="0"/>
              </a:rPr>
              <a:t> </a:t>
            </a:r>
            <a:r>
              <a:rPr lang="en-US" altLang="zh-CN" sz="3600" dirty="0">
                <a:latin typeface="Gill Sans MT" panose="020B0502020104020203" pitchFamily="34" charset="0"/>
              </a:rPr>
              <a:t>of</a:t>
            </a:r>
            <a:r>
              <a:rPr lang="zh-CN" altLang="en-US" sz="3600" dirty="0">
                <a:latin typeface="Gill Sans MT" panose="020B0502020104020203" pitchFamily="34" charset="0"/>
              </a:rPr>
              <a:t> </a:t>
            </a:r>
            <a:r>
              <a:rPr lang="en-US" altLang="zh-CN" sz="3600" dirty="0">
                <a:latin typeface="Gill Sans MT" panose="020B0502020104020203" pitchFamily="34" charset="0"/>
              </a:rPr>
              <a:t>Light</a:t>
            </a:r>
            <a:r>
              <a:rPr lang="zh-CN" altLang="en-US" sz="3600" dirty="0">
                <a:latin typeface="Gill Sans MT" panose="020B0502020104020203" pitchFamily="34" charset="0"/>
              </a:rPr>
              <a:t> </a:t>
            </a:r>
            <a:r>
              <a:rPr lang="en-US" altLang="zh-CN" sz="3600" dirty="0">
                <a:latin typeface="Gill Sans MT" panose="020B0502020104020203" pitchFamily="34" charset="0"/>
              </a:rPr>
              <a:t>=</a:t>
            </a:r>
            <a:r>
              <a:rPr lang="zh-CN" altLang="en-US" sz="3600" dirty="0">
                <a:latin typeface="Gill Sans MT" panose="020B0502020104020203" pitchFamily="34" charset="0"/>
              </a:rPr>
              <a:t> </a:t>
            </a:r>
            <a:r>
              <a:rPr lang="en-US" altLang="zh-CN" sz="3600" dirty="0">
                <a:solidFill>
                  <a:srgbClr val="C00000"/>
                </a:solidFill>
                <a:latin typeface="Gill Sans MT" panose="020B0502020104020203" pitchFamily="34" charset="0"/>
              </a:rPr>
              <a:t>300,000,000</a:t>
            </a:r>
            <a:r>
              <a:rPr lang="zh-CN" altLang="en-US" sz="3600" dirty="0">
                <a:latin typeface="Gill Sans MT" panose="020B0502020104020203" pitchFamily="34" charset="0"/>
              </a:rPr>
              <a:t> </a:t>
            </a:r>
            <a:r>
              <a:rPr lang="en-US" altLang="zh-CN" sz="3600" dirty="0">
                <a:latin typeface="Gill Sans MT" panose="020B0502020104020203" pitchFamily="34" charset="0"/>
              </a:rPr>
              <a:t>M/S</a:t>
            </a:r>
          </a:p>
          <a:p>
            <a:pPr marL="0" indent="0" algn="ctr">
              <a:buNone/>
            </a:pPr>
            <a:r>
              <a:rPr lang="en-US" altLang="zh-CN" sz="3600" dirty="0">
                <a:latin typeface="Gill Sans MT" panose="020B0502020104020203" pitchFamily="34" charset="0"/>
              </a:rPr>
              <a:t>Computer</a:t>
            </a:r>
            <a:r>
              <a:rPr lang="zh-CN" altLang="en-US" sz="3600" dirty="0">
                <a:latin typeface="Gill Sans MT" panose="020B0502020104020203" pitchFamily="34" charset="0"/>
              </a:rPr>
              <a:t> </a:t>
            </a:r>
            <a:r>
              <a:rPr lang="en-US" altLang="zh-CN" sz="3600" dirty="0">
                <a:latin typeface="Gill Sans MT" panose="020B0502020104020203" pitchFamily="34" charset="0"/>
              </a:rPr>
              <a:t>Clock</a:t>
            </a:r>
            <a:r>
              <a:rPr lang="zh-CN" altLang="en-US" sz="3600" dirty="0">
                <a:latin typeface="Gill Sans MT" panose="020B0502020104020203" pitchFamily="34" charset="0"/>
              </a:rPr>
              <a:t> </a:t>
            </a:r>
            <a:r>
              <a:rPr lang="en-US" altLang="zh-CN" sz="3600" dirty="0">
                <a:latin typeface="Gill Sans MT" panose="020B0502020104020203" pitchFamily="34" charset="0"/>
              </a:rPr>
              <a:t>=</a:t>
            </a:r>
            <a:r>
              <a:rPr lang="zh-CN" altLang="en-US" sz="3600" dirty="0">
                <a:latin typeface="Gill Sans MT" panose="020B0502020104020203" pitchFamily="34" charset="0"/>
              </a:rPr>
              <a:t> </a:t>
            </a:r>
            <a:r>
              <a:rPr lang="en-US" altLang="zh-CN" sz="3600" dirty="0">
                <a:solidFill>
                  <a:srgbClr val="C00000"/>
                </a:solidFill>
                <a:latin typeface="Gill Sans MT" panose="020B0502020104020203" pitchFamily="34" charset="0"/>
              </a:rPr>
              <a:t>3,000,000,000</a:t>
            </a:r>
            <a:r>
              <a:rPr lang="zh-CN" altLang="en-US" sz="3600" dirty="0">
                <a:latin typeface="Gill Sans MT" panose="020B0502020104020203" pitchFamily="34" charset="0"/>
              </a:rPr>
              <a:t> </a:t>
            </a:r>
            <a:r>
              <a:rPr lang="en-US" altLang="zh-CN" sz="3600" dirty="0">
                <a:latin typeface="Gill Sans MT" panose="020B0502020104020203" pitchFamily="34" charset="0"/>
              </a:rPr>
              <a:t>Hz</a:t>
            </a:r>
          </a:p>
          <a:p>
            <a:pPr marL="0" indent="0" algn="ctr">
              <a:buNone/>
            </a:pPr>
            <a:r>
              <a:rPr lang="en-US" altLang="zh-CN" sz="3600" dirty="0">
                <a:latin typeface="Gill Sans MT" panose="020B0502020104020203" pitchFamily="34" charset="0"/>
              </a:rPr>
              <a:t>Speed</a:t>
            </a:r>
            <a:r>
              <a:rPr lang="zh-CN" altLang="en-US" sz="3600" dirty="0">
                <a:latin typeface="Gill Sans MT" panose="020B0502020104020203" pitchFamily="34" charset="0"/>
              </a:rPr>
              <a:t> </a:t>
            </a:r>
            <a:r>
              <a:rPr lang="en-US" altLang="zh-CN" sz="3600" dirty="0">
                <a:latin typeface="Gill Sans MT" panose="020B0502020104020203" pitchFamily="34" charset="0"/>
              </a:rPr>
              <a:t>of</a:t>
            </a:r>
            <a:r>
              <a:rPr lang="zh-CN" altLang="en-US" sz="3600" dirty="0">
                <a:latin typeface="Gill Sans MT" panose="020B0502020104020203" pitchFamily="34" charset="0"/>
              </a:rPr>
              <a:t> </a:t>
            </a:r>
            <a:r>
              <a:rPr lang="en-US" altLang="zh-CN" sz="3600" dirty="0">
                <a:latin typeface="Gill Sans MT" panose="020B0502020104020203" pitchFamily="34" charset="0"/>
              </a:rPr>
              <a:t>Electricity</a:t>
            </a:r>
            <a:r>
              <a:rPr lang="zh-CN" altLang="en-US" sz="3600" dirty="0">
                <a:latin typeface="Gill Sans MT" panose="020B0502020104020203" pitchFamily="34" charset="0"/>
              </a:rPr>
              <a:t> </a:t>
            </a:r>
            <a:r>
              <a:rPr lang="en-US" altLang="zh-CN" sz="3600" dirty="0">
                <a:latin typeface="Gill Sans MT" panose="020B0502020104020203" pitchFamily="34" charset="0"/>
              </a:rPr>
              <a:t>=</a:t>
            </a:r>
            <a:r>
              <a:rPr lang="zh-CN" altLang="en-US" sz="3600" dirty="0">
                <a:latin typeface="Gill Sans MT" panose="020B0502020104020203" pitchFamily="34" charset="0"/>
              </a:rPr>
              <a:t> </a:t>
            </a:r>
            <a:r>
              <a:rPr lang="en-US" altLang="zh-CN" sz="3600" dirty="0">
                <a:solidFill>
                  <a:srgbClr val="C00000"/>
                </a:solidFill>
                <a:latin typeface="Gill Sans MT" panose="020B0502020104020203" pitchFamily="34" charset="0"/>
              </a:rPr>
              <a:t>60,000,000</a:t>
            </a:r>
            <a:r>
              <a:rPr lang="zh-CN" altLang="en-US" sz="3600" dirty="0">
                <a:latin typeface="Gill Sans MT" panose="020B0502020104020203" pitchFamily="34" charset="0"/>
              </a:rPr>
              <a:t> </a:t>
            </a:r>
            <a:r>
              <a:rPr lang="en-US" altLang="zh-CN" sz="3600" dirty="0">
                <a:latin typeface="Gill Sans MT" panose="020B0502020104020203" pitchFamily="34" charset="0"/>
              </a:rPr>
              <a:t>M/S</a:t>
            </a:r>
            <a:endParaRPr lang="zh-CN" altLang="en-US" sz="3600" dirty="0">
              <a:latin typeface="Gill Sans MT" panose="020B0502020104020203" pitchFamily="34" charset="0"/>
            </a:endParaRPr>
          </a:p>
        </p:txBody>
      </p:sp>
      <p:sp>
        <p:nvSpPr>
          <p:cNvPr id="8" name="内容占位符 6">
            <a:extLst>
              <a:ext uri="{FF2B5EF4-FFF2-40B4-BE49-F238E27FC236}">
                <a16:creationId xmlns:a16="http://schemas.microsoft.com/office/drawing/2014/main" id="{BA774449-59EE-5E44-89C5-2A00E7D0AE54}"/>
              </a:ext>
            </a:extLst>
          </p:cNvPr>
          <p:cNvSpPr txBox="1">
            <a:spLocks/>
          </p:cNvSpPr>
          <p:nvPr/>
        </p:nvSpPr>
        <p:spPr>
          <a:xfrm>
            <a:off x="629464" y="3789040"/>
            <a:ext cx="10963473" cy="223224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sz="2800" dirty="0">
                <a:latin typeface="Gill Sans MT" panose="020B0502020104020203" pitchFamily="34" charset="0"/>
              </a:rPr>
              <a:t>所以在一个时钟周期电流的传播速度为 </a:t>
            </a:r>
            <a:r>
              <a:rPr lang="en-US" altLang="zh-CN" sz="2800" dirty="0">
                <a:solidFill>
                  <a:srgbClr val="C00000"/>
                </a:solidFill>
                <a:latin typeface="Gill Sans MT" panose="020B0502020104020203" pitchFamily="34" charset="0"/>
              </a:rPr>
              <a:t>20mm</a:t>
            </a:r>
            <a:r>
              <a:rPr lang="zh-CN" altLang="en-US" sz="2800" dirty="0">
                <a:solidFill>
                  <a:srgbClr val="C00000"/>
                </a:solidFill>
                <a:latin typeface="Gill Sans MT" panose="020B0502020104020203" pitchFamily="34" charset="0"/>
              </a:rPr>
              <a:t> </a:t>
            </a:r>
            <a:r>
              <a:rPr lang="en-US" altLang="zh-CN" sz="2800" dirty="0">
                <a:latin typeface="Gill Sans MT" panose="020B0502020104020203" pitchFamily="34" charset="0"/>
              </a:rPr>
              <a:t>(~0.8</a:t>
            </a:r>
            <a:r>
              <a:rPr lang="zh-CN" altLang="en-US" sz="2800" dirty="0">
                <a:latin typeface="Gill Sans MT" panose="020B0502020104020203" pitchFamily="34" charset="0"/>
              </a:rPr>
              <a:t> </a:t>
            </a:r>
            <a:r>
              <a:rPr lang="en-US" altLang="zh-CN" sz="2800" dirty="0">
                <a:latin typeface="Gill Sans MT" panose="020B0502020104020203" pitchFamily="34" charset="0"/>
              </a:rPr>
              <a:t>inches)</a:t>
            </a:r>
            <a:endParaRPr lang="en-US" sz="2800" dirty="0">
              <a:latin typeface="Gill Sans MT" panose="020B0502020104020203" pitchFamily="34" charset="0"/>
            </a:endParaRPr>
          </a:p>
        </p:txBody>
      </p:sp>
    </p:spTree>
    <p:extLst>
      <p:ext uri="{BB962C8B-B14F-4D97-AF65-F5344CB8AC3E}">
        <p14:creationId xmlns:p14="http://schemas.microsoft.com/office/powerpoint/2010/main" val="2354601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A843BC0D-02DB-FD42-AB7A-671237FF3DCD}"/>
              </a:ext>
            </a:extLst>
          </p:cNvPr>
          <p:cNvSpPr>
            <a:spLocks noGrp="1"/>
          </p:cNvSpPr>
          <p:nvPr>
            <p:ph type="title"/>
          </p:nvPr>
        </p:nvSpPr>
        <p:spPr/>
        <p:txBody>
          <a:bodyPr/>
          <a:lstStyle/>
          <a:p>
            <a:r>
              <a:rPr lang="zh-CN" altLang="en-US" dirty="0"/>
              <a:t>光与电的传播速度</a:t>
            </a:r>
          </a:p>
        </p:txBody>
      </p:sp>
      <p:sp>
        <p:nvSpPr>
          <p:cNvPr id="7" name="内容占位符 6">
            <a:extLst>
              <a:ext uri="{FF2B5EF4-FFF2-40B4-BE49-F238E27FC236}">
                <a16:creationId xmlns:a16="http://schemas.microsoft.com/office/drawing/2014/main" id="{0E8F3E13-7058-EC47-9E4F-7C85B7809566}"/>
              </a:ext>
            </a:extLst>
          </p:cNvPr>
          <p:cNvSpPr>
            <a:spLocks noGrp="1"/>
          </p:cNvSpPr>
          <p:nvPr>
            <p:ph sz="half" idx="1"/>
          </p:nvPr>
        </p:nvSpPr>
        <p:spPr>
          <a:xfrm>
            <a:off x="623635" y="1268760"/>
            <a:ext cx="10963473" cy="2232248"/>
          </a:xfrm>
        </p:spPr>
        <p:txBody>
          <a:bodyPr anchor="ctr"/>
          <a:lstStyle/>
          <a:p>
            <a:pPr marL="0" indent="0" algn="ctr">
              <a:buNone/>
            </a:pPr>
            <a:r>
              <a:rPr lang="en-US" altLang="zh-CN" sz="3200" dirty="0">
                <a:latin typeface="Gill Sans MT" panose="020B0502020104020203" pitchFamily="34" charset="0"/>
              </a:rPr>
              <a:t>Speed</a:t>
            </a:r>
            <a:r>
              <a:rPr lang="zh-CN" altLang="en-US" sz="3200" dirty="0">
                <a:latin typeface="Gill Sans MT" panose="020B0502020104020203" pitchFamily="34" charset="0"/>
              </a:rPr>
              <a:t> </a:t>
            </a:r>
            <a:r>
              <a:rPr lang="en-US" altLang="zh-CN" sz="3200" dirty="0">
                <a:latin typeface="Gill Sans MT" panose="020B0502020104020203" pitchFamily="34" charset="0"/>
              </a:rPr>
              <a:t>of</a:t>
            </a:r>
            <a:r>
              <a:rPr lang="zh-CN" altLang="en-US" sz="3200" dirty="0">
                <a:latin typeface="Gill Sans MT" panose="020B0502020104020203" pitchFamily="34" charset="0"/>
              </a:rPr>
              <a:t> </a:t>
            </a:r>
            <a:r>
              <a:rPr lang="en-US" altLang="zh-CN" sz="3200" dirty="0">
                <a:latin typeface="Gill Sans MT" panose="020B0502020104020203" pitchFamily="34" charset="0"/>
              </a:rPr>
              <a:t>Light</a:t>
            </a:r>
            <a:r>
              <a:rPr lang="zh-CN" altLang="en-US" sz="3200" dirty="0">
                <a:latin typeface="Gill Sans MT" panose="020B0502020104020203" pitchFamily="34" charset="0"/>
              </a:rPr>
              <a:t> </a:t>
            </a:r>
            <a:r>
              <a:rPr lang="en-US" altLang="zh-CN" sz="3200" dirty="0">
                <a:latin typeface="Gill Sans MT" panose="020B0502020104020203" pitchFamily="34" charset="0"/>
              </a:rPr>
              <a:t>=</a:t>
            </a:r>
            <a:r>
              <a:rPr lang="zh-CN" altLang="en-US" sz="3200" dirty="0">
                <a:latin typeface="Gill Sans MT" panose="020B0502020104020203" pitchFamily="34" charset="0"/>
              </a:rPr>
              <a:t> </a:t>
            </a:r>
            <a:r>
              <a:rPr lang="en-US" altLang="zh-CN" sz="3200" dirty="0">
                <a:solidFill>
                  <a:srgbClr val="C00000"/>
                </a:solidFill>
                <a:latin typeface="Gill Sans MT" panose="020B0502020104020203" pitchFamily="34" charset="0"/>
              </a:rPr>
              <a:t>300,000,000</a:t>
            </a:r>
            <a:r>
              <a:rPr lang="zh-CN" altLang="en-US" sz="3200" dirty="0">
                <a:latin typeface="Gill Sans MT" panose="020B0502020104020203" pitchFamily="34" charset="0"/>
              </a:rPr>
              <a:t> </a:t>
            </a:r>
            <a:r>
              <a:rPr lang="en-US" altLang="zh-CN" sz="3200" dirty="0">
                <a:latin typeface="Gill Sans MT" panose="020B0502020104020203" pitchFamily="34" charset="0"/>
              </a:rPr>
              <a:t>M/S</a:t>
            </a:r>
          </a:p>
          <a:p>
            <a:pPr marL="0" indent="0" algn="ctr">
              <a:buNone/>
            </a:pPr>
            <a:r>
              <a:rPr lang="en-US" altLang="zh-CN" sz="3200" dirty="0">
                <a:latin typeface="Gill Sans MT" panose="020B0502020104020203" pitchFamily="34" charset="0"/>
              </a:rPr>
              <a:t>Computer</a:t>
            </a:r>
            <a:r>
              <a:rPr lang="zh-CN" altLang="en-US" sz="3200" dirty="0">
                <a:latin typeface="Gill Sans MT" panose="020B0502020104020203" pitchFamily="34" charset="0"/>
              </a:rPr>
              <a:t> </a:t>
            </a:r>
            <a:r>
              <a:rPr lang="en-US" altLang="zh-CN" sz="3200" dirty="0">
                <a:latin typeface="Gill Sans MT" panose="020B0502020104020203" pitchFamily="34" charset="0"/>
              </a:rPr>
              <a:t>Clock</a:t>
            </a:r>
            <a:r>
              <a:rPr lang="zh-CN" altLang="en-US" sz="3200" dirty="0">
                <a:latin typeface="Gill Sans MT" panose="020B0502020104020203" pitchFamily="34" charset="0"/>
              </a:rPr>
              <a:t> </a:t>
            </a:r>
            <a:r>
              <a:rPr lang="en-US" altLang="zh-CN" sz="3200" dirty="0">
                <a:latin typeface="Gill Sans MT" panose="020B0502020104020203" pitchFamily="34" charset="0"/>
              </a:rPr>
              <a:t>=</a:t>
            </a:r>
            <a:r>
              <a:rPr lang="zh-CN" altLang="en-US" sz="3200" dirty="0">
                <a:latin typeface="Gill Sans MT" panose="020B0502020104020203" pitchFamily="34" charset="0"/>
              </a:rPr>
              <a:t> </a:t>
            </a:r>
            <a:r>
              <a:rPr lang="en-US" altLang="zh-CN" sz="3200" dirty="0">
                <a:solidFill>
                  <a:srgbClr val="C00000"/>
                </a:solidFill>
                <a:latin typeface="Gill Sans MT" panose="020B0502020104020203" pitchFamily="34" charset="0"/>
              </a:rPr>
              <a:t>3,000,000,000</a:t>
            </a:r>
            <a:r>
              <a:rPr lang="zh-CN" altLang="en-US" sz="3200" dirty="0">
                <a:latin typeface="Gill Sans MT" panose="020B0502020104020203" pitchFamily="34" charset="0"/>
              </a:rPr>
              <a:t> </a:t>
            </a:r>
            <a:r>
              <a:rPr lang="en-US" altLang="zh-CN" sz="3200" dirty="0">
                <a:latin typeface="Gill Sans MT" panose="020B0502020104020203" pitchFamily="34" charset="0"/>
              </a:rPr>
              <a:t>Hz</a:t>
            </a:r>
          </a:p>
          <a:p>
            <a:pPr marL="0" indent="0" algn="ctr">
              <a:buNone/>
            </a:pPr>
            <a:r>
              <a:rPr lang="en-US" altLang="zh-CN" sz="3200" dirty="0">
                <a:latin typeface="Gill Sans MT" panose="020B0502020104020203" pitchFamily="34" charset="0"/>
              </a:rPr>
              <a:t>Speed</a:t>
            </a:r>
            <a:r>
              <a:rPr lang="zh-CN" altLang="en-US" sz="3200" dirty="0">
                <a:latin typeface="Gill Sans MT" panose="020B0502020104020203" pitchFamily="34" charset="0"/>
              </a:rPr>
              <a:t> </a:t>
            </a:r>
            <a:r>
              <a:rPr lang="en-US" altLang="zh-CN" sz="3200" dirty="0">
                <a:latin typeface="Gill Sans MT" panose="020B0502020104020203" pitchFamily="34" charset="0"/>
              </a:rPr>
              <a:t>of</a:t>
            </a:r>
            <a:r>
              <a:rPr lang="zh-CN" altLang="en-US" sz="3200" dirty="0">
                <a:latin typeface="Gill Sans MT" panose="020B0502020104020203" pitchFamily="34" charset="0"/>
              </a:rPr>
              <a:t> </a:t>
            </a:r>
            <a:r>
              <a:rPr lang="en-US" altLang="zh-CN" sz="3200" dirty="0">
                <a:latin typeface="Gill Sans MT" panose="020B0502020104020203" pitchFamily="34" charset="0"/>
              </a:rPr>
              <a:t>Electricity</a:t>
            </a:r>
            <a:r>
              <a:rPr lang="zh-CN" altLang="en-US" sz="3200" dirty="0">
                <a:latin typeface="Gill Sans MT" panose="020B0502020104020203" pitchFamily="34" charset="0"/>
              </a:rPr>
              <a:t> </a:t>
            </a:r>
            <a:r>
              <a:rPr lang="en-US" altLang="zh-CN" sz="3200" dirty="0">
                <a:latin typeface="Gill Sans MT" panose="020B0502020104020203" pitchFamily="34" charset="0"/>
              </a:rPr>
              <a:t>=</a:t>
            </a:r>
            <a:r>
              <a:rPr lang="zh-CN" altLang="en-US" sz="3200" dirty="0">
                <a:latin typeface="Gill Sans MT" panose="020B0502020104020203" pitchFamily="34" charset="0"/>
              </a:rPr>
              <a:t> </a:t>
            </a:r>
            <a:r>
              <a:rPr lang="en-US" altLang="zh-CN" sz="3200" dirty="0">
                <a:solidFill>
                  <a:srgbClr val="C00000"/>
                </a:solidFill>
                <a:latin typeface="Gill Sans MT" panose="020B0502020104020203" pitchFamily="34" charset="0"/>
              </a:rPr>
              <a:t>60,000,000</a:t>
            </a:r>
            <a:r>
              <a:rPr lang="zh-CN" altLang="en-US" sz="3200" dirty="0">
                <a:latin typeface="Gill Sans MT" panose="020B0502020104020203" pitchFamily="34" charset="0"/>
              </a:rPr>
              <a:t> </a:t>
            </a:r>
            <a:r>
              <a:rPr lang="en-US" altLang="zh-CN" sz="3200" dirty="0">
                <a:latin typeface="Gill Sans MT" panose="020B0502020104020203" pitchFamily="34" charset="0"/>
              </a:rPr>
              <a:t>M/S</a:t>
            </a:r>
            <a:endParaRPr lang="zh-CN" altLang="en-US" sz="3200" dirty="0">
              <a:latin typeface="Gill Sans MT" panose="020B0502020104020203" pitchFamily="34" charset="0"/>
            </a:endParaRPr>
          </a:p>
        </p:txBody>
      </p:sp>
      <p:pic>
        <p:nvPicPr>
          <p:cNvPr id="3" name="图片 2">
            <a:extLst>
              <a:ext uri="{FF2B5EF4-FFF2-40B4-BE49-F238E27FC236}">
                <a16:creationId xmlns:a16="http://schemas.microsoft.com/office/drawing/2014/main" id="{994FBC0E-CCBD-0845-9F4A-F4E5E3DAE0D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56445" y="3789040"/>
            <a:ext cx="10082496" cy="2508640"/>
          </a:xfrm>
          <a:prstGeom prst="rect">
            <a:avLst/>
          </a:prstGeom>
        </p:spPr>
      </p:pic>
    </p:spTree>
    <p:extLst>
      <p:ext uri="{BB962C8B-B14F-4D97-AF65-F5344CB8AC3E}">
        <p14:creationId xmlns:p14="http://schemas.microsoft.com/office/powerpoint/2010/main" val="1480013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14297-BC7C-D24C-827E-9C9C98DCCBAA}"/>
              </a:ext>
            </a:extLst>
          </p:cNvPr>
          <p:cNvSpPr>
            <a:spLocks noGrp="1"/>
          </p:cNvSpPr>
          <p:nvPr>
            <p:ph type="title"/>
          </p:nvPr>
        </p:nvSpPr>
        <p:spPr/>
        <p:txBody>
          <a:bodyPr/>
          <a:lstStyle/>
          <a:p>
            <a:r>
              <a:rPr kumimoji="1" lang="zh-CN" altLang="en-US" dirty="0"/>
              <a:t>处理器内部</a:t>
            </a:r>
          </a:p>
        </p:txBody>
      </p:sp>
      <p:pic>
        <p:nvPicPr>
          <p:cNvPr id="7" name="图片 6">
            <a:extLst>
              <a:ext uri="{FF2B5EF4-FFF2-40B4-BE49-F238E27FC236}">
                <a16:creationId xmlns:a16="http://schemas.microsoft.com/office/drawing/2014/main" id="{F88EA865-7D18-6A49-804B-87245F8FB983}"/>
              </a:ext>
            </a:extLst>
          </p:cNvPr>
          <p:cNvPicPr>
            <a:picLocks noChangeAspect="1"/>
          </p:cNvPicPr>
          <p:nvPr/>
        </p:nvPicPr>
        <p:blipFill>
          <a:blip r:embed="rId2"/>
          <a:stretch>
            <a:fillRect/>
          </a:stretch>
        </p:blipFill>
        <p:spPr>
          <a:xfrm>
            <a:off x="1211381" y="2504592"/>
            <a:ext cx="2808312" cy="2280863"/>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pic>
        <p:nvPicPr>
          <p:cNvPr id="8" name="图片 7">
            <a:extLst>
              <a:ext uri="{FF2B5EF4-FFF2-40B4-BE49-F238E27FC236}">
                <a16:creationId xmlns:a16="http://schemas.microsoft.com/office/drawing/2014/main" id="{60C166D4-8837-3A4E-9AA6-86B6A5981C7B}"/>
              </a:ext>
            </a:extLst>
          </p:cNvPr>
          <p:cNvPicPr>
            <a:picLocks noChangeAspect="1"/>
          </p:cNvPicPr>
          <p:nvPr/>
        </p:nvPicPr>
        <p:blipFill>
          <a:blip r:embed="rId3"/>
          <a:stretch>
            <a:fillRect/>
          </a:stretch>
        </p:blipFill>
        <p:spPr>
          <a:xfrm>
            <a:off x="5608785" y="2132855"/>
            <a:ext cx="5376597" cy="3024336"/>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cxnSp>
        <p:nvCxnSpPr>
          <p:cNvPr id="10" name="直线连接符 9">
            <a:extLst>
              <a:ext uri="{FF2B5EF4-FFF2-40B4-BE49-F238E27FC236}">
                <a16:creationId xmlns:a16="http://schemas.microsoft.com/office/drawing/2014/main" id="{6E25A2F1-A8C5-F94C-BA8D-BAC9A1F43CF0}"/>
              </a:ext>
            </a:extLst>
          </p:cNvPr>
          <p:cNvCxnSpPr>
            <a:cxnSpLocks/>
          </p:cNvCxnSpPr>
          <p:nvPr/>
        </p:nvCxnSpPr>
        <p:spPr bwMode="auto">
          <a:xfrm flipV="1">
            <a:off x="3794125" y="2134614"/>
            <a:ext cx="1735422" cy="718322"/>
          </a:xfrm>
          <a:prstGeom prst="line">
            <a:avLst/>
          </a:prstGeom>
          <a:noFill/>
          <a:ln w="38100" cap="flat" cmpd="sng" algn="ctr">
            <a:solidFill>
              <a:srgbClr val="374154"/>
            </a:solidFill>
            <a:prstDash val="sysDash"/>
            <a:round/>
            <a:headEnd type="none" w="med" len="med"/>
            <a:tailEnd type="none" w="med" len="med"/>
          </a:ln>
          <a:effectLst/>
        </p:spPr>
      </p:cxnSp>
      <p:cxnSp>
        <p:nvCxnSpPr>
          <p:cNvPr id="12" name="直线连接符 11">
            <a:extLst>
              <a:ext uri="{FF2B5EF4-FFF2-40B4-BE49-F238E27FC236}">
                <a16:creationId xmlns:a16="http://schemas.microsoft.com/office/drawing/2014/main" id="{10FB29CF-F3E4-614B-9AF1-7D3832B83C7C}"/>
              </a:ext>
            </a:extLst>
          </p:cNvPr>
          <p:cNvCxnSpPr>
            <a:cxnSpLocks/>
          </p:cNvCxnSpPr>
          <p:nvPr/>
        </p:nvCxnSpPr>
        <p:spPr bwMode="auto">
          <a:xfrm>
            <a:off x="3722117" y="3140968"/>
            <a:ext cx="1807430" cy="1944216"/>
          </a:xfrm>
          <a:prstGeom prst="line">
            <a:avLst/>
          </a:prstGeom>
          <a:noFill/>
          <a:ln w="38100" cap="flat" cmpd="sng" algn="ctr">
            <a:solidFill>
              <a:srgbClr val="374154"/>
            </a:solidFill>
            <a:prstDash val="sysDash"/>
            <a:round/>
            <a:headEnd type="none" w="med" len="med"/>
            <a:tailEnd type="none" w="med" len="med"/>
          </a:ln>
          <a:effectLst/>
        </p:spPr>
      </p:cxnSp>
    </p:spTree>
    <p:extLst>
      <p:ext uri="{BB962C8B-B14F-4D97-AF65-F5344CB8AC3E}">
        <p14:creationId xmlns:p14="http://schemas.microsoft.com/office/powerpoint/2010/main" val="2852671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4D1CA2A1-1A1C-084A-AD26-2AAD0C5755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3589" y="3861048"/>
            <a:ext cx="10947400" cy="2362200"/>
          </a:xfrm>
          <a:prstGeom prst="rect">
            <a:avLst/>
          </a:prstGeom>
        </p:spPr>
      </p:pic>
      <p:sp>
        <p:nvSpPr>
          <p:cNvPr id="2" name="标题 1">
            <a:extLst>
              <a:ext uri="{FF2B5EF4-FFF2-40B4-BE49-F238E27FC236}">
                <a16:creationId xmlns:a16="http://schemas.microsoft.com/office/drawing/2014/main" id="{BF426D2C-5F97-3B40-A498-E42157E8115E}"/>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DAXPY</a:t>
            </a:r>
            <a:r>
              <a:rPr kumimoji="1" lang="zh-CN" altLang="en-US" dirty="0">
                <a:latin typeface="Futura Medium" panose="020B0602020204020303" pitchFamily="34" charset="-79"/>
                <a:cs typeface="Futura Medium" panose="020B0602020204020303" pitchFamily="34" charset="-79"/>
              </a:rPr>
              <a:t> 计算 </a:t>
            </a:r>
            <a:r>
              <a:rPr kumimoji="1" lang="en-US" altLang="zh-CN" dirty="0">
                <a:latin typeface="Futura Medium" panose="020B0602020204020303" pitchFamily="34" charset="-79"/>
                <a:cs typeface="Futura Medium" panose="020B0602020204020303" pitchFamily="34" charset="-79"/>
              </a:rPr>
              <a:t>DEMO</a:t>
            </a:r>
            <a:endParaRPr kumimoji="1" lang="zh-CN" altLang="en-US" dirty="0"/>
          </a:p>
        </p:txBody>
      </p:sp>
      <p:pic>
        <p:nvPicPr>
          <p:cNvPr id="6" name="图片 5">
            <a:extLst>
              <a:ext uri="{FF2B5EF4-FFF2-40B4-BE49-F238E27FC236}">
                <a16:creationId xmlns:a16="http://schemas.microsoft.com/office/drawing/2014/main" id="{2FC5A134-415A-ED46-993E-6FB8C586C550}"/>
              </a:ext>
            </a:extLst>
          </p:cNvPr>
          <p:cNvPicPr>
            <a:picLocks noChangeAspect="1"/>
          </p:cNvPicPr>
          <p:nvPr/>
        </p:nvPicPr>
        <p:blipFill>
          <a:blip r:embed="rId3"/>
          <a:stretch>
            <a:fillRect/>
          </a:stretch>
        </p:blipFill>
        <p:spPr>
          <a:xfrm>
            <a:off x="623636" y="1536171"/>
            <a:ext cx="2897726" cy="1982654"/>
          </a:xfrm>
          <a:prstGeom prst="rect">
            <a:avLst/>
          </a:prstGeom>
        </p:spPr>
      </p:pic>
      <p:sp>
        <p:nvSpPr>
          <p:cNvPr id="7" name="内容占位符 2">
            <a:extLst>
              <a:ext uri="{FF2B5EF4-FFF2-40B4-BE49-F238E27FC236}">
                <a16:creationId xmlns:a16="http://schemas.microsoft.com/office/drawing/2014/main" id="{4ACCBD85-EC47-4B4D-9449-95610E2FE4F8}"/>
              </a:ext>
            </a:extLst>
          </p:cNvPr>
          <p:cNvSpPr txBox="1">
            <a:spLocks/>
          </p:cNvSpPr>
          <p:nvPr/>
        </p:nvSpPr>
        <p:spPr>
          <a:xfrm>
            <a:off x="935961" y="1536171"/>
            <a:ext cx="2210092" cy="46945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solidFill>
                  <a:schemeClr val="bg1"/>
                </a:solidFill>
                <a:latin typeface="Gill Sans MT" panose="020B0502020104020203" pitchFamily="34" charset="0"/>
              </a:rPr>
              <a:t>Intel</a:t>
            </a:r>
            <a:r>
              <a:rPr kumimoji="1" lang="zh-CN" altLang="en-US" sz="1800" dirty="0">
                <a:solidFill>
                  <a:schemeClr val="bg1"/>
                </a:solidFill>
                <a:latin typeface="Gill Sans MT" panose="020B0502020104020203" pitchFamily="34" charset="0"/>
              </a:rPr>
              <a:t> </a:t>
            </a:r>
            <a:r>
              <a:rPr kumimoji="1" lang="en-US" altLang="zh-CN" sz="1800" dirty="0">
                <a:solidFill>
                  <a:schemeClr val="bg1"/>
                </a:solidFill>
                <a:latin typeface="Gill Sans MT" panose="020B0502020104020203" pitchFamily="34" charset="0"/>
              </a:rPr>
              <a:t>Exon</a:t>
            </a:r>
            <a:r>
              <a:rPr kumimoji="1" lang="zh-CN" altLang="en-US" sz="1800" dirty="0">
                <a:solidFill>
                  <a:schemeClr val="bg1"/>
                </a:solidFill>
                <a:latin typeface="Gill Sans MT" panose="020B0502020104020203" pitchFamily="34" charset="0"/>
              </a:rPr>
              <a:t> </a:t>
            </a:r>
            <a:r>
              <a:rPr kumimoji="1" lang="en-US" altLang="zh-CN" sz="1800" dirty="0">
                <a:solidFill>
                  <a:schemeClr val="bg1"/>
                </a:solidFill>
                <a:latin typeface="Gill Sans MT" panose="020B0502020104020203" pitchFamily="34" charset="0"/>
              </a:rPr>
              <a:t>8280</a:t>
            </a:r>
            <a:r>
              <a:rPr kumimoji="1" lang="zh-CN" altLang="en-US" sz="1800" dirty="0">
                <a:solidFill>
                  <a:schemeClr val="bg1"/>
                </a:solidFill>
                <a:latin typeface="Gill Sans MT" panose="020B0502020104020203" pitchFamily="34" charset="0"/>
              </a:rPr>
              <a:t> </a:t>
            </a:r>
            <a:endParaRPr kumimoji="1" lang="en-US" sz="1800" dirty="0">
              <a:solidFill>
                <a:schemeClr val="bg1"/>
              </a:solidFill>
              <a:latin typeface="Gill Sans MT" panose="020B0502020104020203" pitchFamily="34" charset="0"/>
            </a:endParaRPr>
          </a:p>
        </p:txBody>
      </p:sp>
      <p:sp>
        <p:nvSpPr>
          <p:cNvPr id="8" name="内容占位符 2">
            <a:extLst>
              <a:ext uri="{FF2B5EF4-FFF2-40B4-BE49-F238E27FC236}">
                <a16:creationId xmlns:a16="http://schemas.microsoft.com/office/drawing/2014/main" id="{27026205-5366-4D4F-A6D7-CDF3CF590CA5}"/>
              </a:ext>
            </a:extLst>
          </p:cNvPr>
          <p:cNvSpPr txBox="1">
            <a:spLocks/>
          </p:cNvSpPr>
          <p:nvPr/>
        </p:nvSpPr>
        <p:spPr>
          <a:xfrm>
            <a:off x="7394525" y="1633124"/>
            <a:ext cx="3815434" cy="625841"/>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solidFill>
                  <a:srgbClr val="C00000"/>
                </a:solidFill>
                <a:latin typeface="Gill Sans MT" panose="020B0502020104020203" pitchFamily="34" charset="0"/>
              </a:rPr>
              <a:t>11,659</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bytes</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can</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be</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moved</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in</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89</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ns</a:t>
            </a:r>
            <a:endParaRPr kumimoji="1" lang="en-US" sz="1800" dirty="0">
              <a:latin typeface="Gill Sans MT" panose="020B0502020104020203" pitchFamily="34" charset="0"/>
            </a:endParaRPr>
          </a:p>
        </p:txBody>
      </p:sp>
      <p:sp>
        <p:nvSpPr>
          <p:cNvPr id="9" name="内容占位符 2">
            <a:extLst>
              <a:ext uri="{FF2B5EF4-FFF2-40B4-BE49-F238E27FC236}">
                <a16:creationId xmlns:a16="http://schemas.microsoft.com/office/drawing/2014/main" id="{2847E04E-36F4-5741-AD3F-5EB1D676CAD6}"/>
              </a:ext>
            </a:extLst>
          </p:cNvPr>
          <p:cNvSpPr txBox="1">
            <a:spLocks/>
          </p:cNvSpPr>
          <p:nvPr/>
        </p:nvSpPr>
        <p:spPr>
          <a:xfrm>
            <a:off x="5018756" y="2483110"/>
            <a:ext cx="4606532" cy="938763"/>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1800" dirty="0">
                <a:latin typeface="Gill Sans MT" panose="020B0502020104020203" pitchFamily="34" charset="0"/>
              </a:rPr>
              <a:t>AXY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demo</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move</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16</a:t>
            </a:r>
            <a:r>
              <a:rPr kumimoji="1" lang="zh-CN" altLang="en-US" sz="1800" dirty="0">
                <a:solidFill>
                  <a:srgbClr val="C00000"/>
                </a:solidFill>
                <a:latin typeface="Gill Sans MT" panose="020B0502020104020203" pitchFamily="34" charset="0"/>
              </a:rPr>
              <a:t> </a:t>
            </a:r>
            <a:r>
              <a:rPr kumimoji="1" lang="en-US" altLang="zh-CN" sz="1800" dirty="0">
                <a:solidFill>
                  <a:srgbClr val="C00000"/>
                </a:solidFill>
                <a:latin typeface="Gill Sans MT" panose="020B0502020104020203" pitchFamily="34" charset="0"/>
              </a:rPr>
              <a:t>byes</a:t>
            </a:r>
            <a:r>
              <a:rPr kumimoji="1" lang="zh-CN" altLang="en-US" sz="1800" dirty="0">
                <a:solidFill>
                  <a:srgbClr val="C00000"/>
                </a:solidFill>
                <a:latin typeface="Gill Sans MT" panose="020B0502020104020203" pitchFamily="34" charset="0"/>
              </a:rPr>
              <a:t> </a:t>
            </a:r>
            <a:r>
              <a:rPr kumimoji="1" lang="en-US" altLang="zh-CN" sz="1800" dirty="0">
                <a:solidFill>
                  <a:srgbClr val="C00000"/>
                </a:solidFill>
                <a:latin typeface="Gill Sans MT" panose="020B0502020104020203" pitchFamily="34" charset="0"/>
              </a:rPr>
              <a:t>per</a:t>
            </a:r>
            <a:r>
              <a:rPr kumimoji="1" lang="zh-CN" altLang="en-US" sz="1800" dirty="0">
                <a:solidFill>
                  <a:srgbClr val="C00000"/>
                </a:solidFill>
                <a:latin typeface="Gill Sans MT" panose="020B0502020104020203" pitchFamily="34" charset="0"/>
              </a:rPr>
              <a:t> </a:t>
            </a:r>
            <a:r>
              <a:rPr kumimoji="1" lang="en-US" altLang="zh-CN" sz="1800" dirty="0">
                <a:solidFill>
                  <a:srgbClr val="C00000"/>
                </a:solidFill>
                <a:latin typeface="Gill Sans MT" panose="020B0502020104020203" pitchFamily="34" charset="0"/>
              </a:rPr>
              <a:t>89</a:t>
            </a:r>
            <a:r>
              <a:rPr kumimoji="1" lang="zh-CN" altLang="en-US" sz="1800" dirty="0">
                <a:solidFill>
                  <a:srgbClr val="C00000"/>
                </a:solidFill>
                <a:latin typeface="Gill Sans MT" panose="020B0502020104020203" pitchFamily="34" charset="0"/>
              </a:rPr>
              <a:t> </a:t>
            </a:r>
            <a:r>
              <a:rPr kumimoji="1" lang="en-US" altLang="zh-CN" sz="1800" dirty="0">
                <a:solidFill>
                  <a:srgbClr val="C00000"/>
                </a:solidFill>
                <a:latin typeface="Gill Sans MT" panose="020B0502020104020203" pitchFamily="34" charset="0"/>
              </a:rPr>
              <a:t>ns</a:t>
            </a:r>
            <a:r>
              <a:rPr kumimoji="1" lang="zh-CN" altLang="en-US" sz="1800" dirty="0">
                <a:solidFill>
                  <a:srgbClr val="C00000"/>
                </a:solidFill>
                <a:latin typeface="Gill Sans MT" panose="020B0502020104020203" pitchFamily="34" charset="0"/>
              </a:rPr>
              <a:t> </a:t>
            </a:r>
            <a:r>
              <a:rPr kumimoji="1" lang="en-US" altLang="zh-CN" sz="1800" dirty="0">
                <a:latin typeface="Gill Sans MT" panose="020B0502020104020203" pitchFamily="34" charset="0"/>
              </a:rPr>
              <a:t>latency</a:t>
            </a:r>
          </a:p>
          <a:p>
            <a:pPr marL="0" indent="0" algn="ctr">
              <a:buFontTx/>
              <a:buNone/>
            </a:pPr>
            <a:r>
              <a:rPr kumimoji="1" lang="en-US" altLang="zh-CN" sz="1800" dirty="0">
                <a:latin typeface="Gill Sans MT" panose="020B0502020104020203" pitchFamily="34" charset="0"/>
              </a:rPr>
              <a:t>Memory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efficiency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a:t>
            </a:r>
            <a:r>
              <a:rPr kumimoji="1" lang="zh-CN" altLang="en-US" sz="1800" dirty="0">
                <a:latin typeface="Gill Sans MT" panose="020B0502020104020203" pitchFamily="34" charset="0"/>
              </a:rPr>
              <a:t> </a:t>
            </a:r>
            <a:r>
              <a:rPr kumimoji="1" lang="en-US" altLang="zh-CN" dirty="0">
                <a:solidFill>
                  <a:srgbClr val="C00000"/>
                </a:solidFill>
                <a:latin typeface="Gill Sans MT" panose="020B0502020104020203" pitchFamily="34" charset="0"/>
              </a:rPr>
              <a:t>0.14%</a:t>
            </a:r>
            <a:endParaRPr kumimoji="1" lang="en-US" altLang="zh-CN" sz="1800" dirty="0">
              <a:solidFill>
                <a:srgbClr val="C00000"/>
              </a:solidFill>
              <a:latin typeface="Gill Sans MT" panose="020B0502020104020203" pitchFamily="34" charset="0"/>
            </a:endParaRPr>
          </a:p>
        </p:txBody>
      </p:sp>
      <p:sp>
        <p:nvSpPr>
          <p:cNvPr id="10" name="内容占位符 2">
            <a:extLst>
              <a:ext uri="{FF2B5EF4-FFF2-40B4-BE49-F238E27FC236}">
                <a16:creationId xmlns:a16="http://schemas.microsoft.com/office/drawing/2014/main" id="{0C35BBA7-3CB6-8C4E-9FFE-DA033317B8CF}"/>
              </a:ext>
            </a:extLst>
          </p:cNvPr>
          <p:cNvSpPr txBox="1">
            <a:spLocks/>
          </p:cNvSpPr>
          <p:nvPr/>
        </p:nvSpPr>
        <p:spPr>
          <a:xfrm>
            <a:off x="3362077" y="1484784"/>
            <a:ext cx="3888432" cy="85431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kumimoji="1" lang="en-US" altLang="zh-CN" sz="1800" dirty="0">
                <a:latin typeface="Gill Sans MT" panose="020B0502020104020203" pitchFamily="34" charset="0"/>
              </a:rPr>
              <a:t>Memory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Bandwidth:</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131</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GB/sec</a:t>
            </a:r>
          </a:p>
          <a:p>
            <a:pPr marL="0" indent="0" algn="ctr">
              <a:buFontTx/>
              <a:buNone/>
            </a:pPr>
            <a:r>
              <a:rPr kumimoji="1" lang="en-US" altLang="zh-CN" sz="1800" dirty="0">
                <a:latin typeface="Gill Sans MT" panose="020B0502020104020203" pitchFamily="34" charset="0"/>
              </a:rPr>
              <a:t>Memory</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latency:</a:t>
            </a:r>
            <a:r>
              <a:rPr kumimoji="1" lang="zh-CN" altLang="en-US" sz="1800" dirty="0">
                <a:latin typeface="Gill Sans MT" panose="020B0502020104020203" pitchFamily="34" charset="0"/>
              </a:rPr>
              <a:t> </a:t>
            </a:r>
            <a:r>
              <a:rPr kumimoji="1" lang="en-US" altLang="zh-CN" sz="1800" dirty="0">
                <a:solidFill>
                  <a:srgbClr val="C00000"/>
                </a:solidFill>
                <a:latin typeface="Gill Sans MT" panose="020B0502020104020203" pitchFamily="34" charset="0"/>
              </a:rPr>
              <a:t>89</a:t>
            </a:r>
            <a:r>
              <a:rPr kumimoji="1" lang="zh-CN" altLang="en-US" sz="1800" dirty="0">
                <a:latin typeface="Gill Sans MT" panose="020B0502020104020203" pitchFamily="34" charset="0"/>
              </a:rPr>
              <a:t> </a:t>
            </a:r>
            <a:r>
              <a:rPr kumimoji="1" lang="en-US" altLang="zh-CN" sz="1800" dirty="0">
                <a:latin typeface="Gill Sans MT" panose="020B0502020104020203" pitchFamily="34" charset="0"/>
              </a:rPr>
              <a:t>ns</a:t>
            </a:r>
            <a:endParaRPr kumimoji="1" lang="en-US" sz="1800" dirty="0">
              <a:latin typeface="Gill Sans MT" panose="020B0502020104020203" pitchFamily="34" charset="0"/>
            </a:endParaRPr>
          </a:p>
        </p:txBody>
      </p:sp>
      <p:sp>
        <p:nvSpPr>
          <p:cNvPr id="11" name="右大括号 10">
            <a:extLst>
              <a:ext uri="{FF2B5EF4-FFF2-40B4-BE49-F238E27FC236}">
                <a16:creationId xmlns:a16="http://schemas.microsoft.com/office/drawing/2014/main" id="{5BD32FA7-0664-1445-BABB-00E448E58293}"/>
              </a:ext>
            </a:extLst>
          </p:cNvPr>
          <p:cNvSpPr/>
          <p:nvPr/>
        </p:nvSpPr>
        <p:spPr bwMode="auto">
          <a:xfrm>
            <a:off x="7034485" y="1562181"/>
            <a:ext cx="216024" cy="702246"/>
          </a:xfrm>
          <a:prstGeom prst="righ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内容占位符 2">
            <a:extLst>
              <a:ext uri="{FF2B5EF4-FFF2-40B4-BE49-F238E27FC236}">
                <a16:creationId xmlns:a16="http://schemas.microsoft.com/office/drawing/2014/main" id="{212B4DDA-CB19-2B4D-BD2A-F0852A8802C3}"/>
              </a:ext>
            </a:extLst>
          </p:cNvPr>
          <p:cNvSpPr txBox="1">
            <a:spLocks/>
          </p:cNvSpPr>
          <p:nvPr/>
        </p:nvSpPr>
        <p:spPr>
          <a:xfrm>
            <a:off x="2786013" y="5733256"/>
            <a:ext cx="4392488" cy="43199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lnSpc>
                <a:spcPct val="100000"/>
              </a:lnSpc>
              <a:buFontTx/>
              <a:buNone/>
            </a:pPr>
            <a:r>
              <a:rPr kumimoji="1" lang="en-US" altLang="zh-CN" sz="1800" dirty="0">
                <a:solidFill>
                  <a:srgbClr val="C00000"/>
                </a:solidFill>
                <a:highlight>
                  <a:srgbClr val="FFFF00"/>
                </a:highlight>
                <a:latin typeface="Gill Sans MT" panose="020B0502020104020203" pitchFamily="34" charset="0"/>
              </a:rPr>
              <a:t>memory</a:t>
            </a:r>
            <a:r>
              <a:rPr kumimoji="1" lang="zh-CN" altLang="en-US" sz="1800" dirty="0">
                <a:solidFill>
                  <a:srgbClr val="C00000"/>
                </a:solidFill>
                <a:highlight>
                  <a:srgbClr val="FFFF00"/>
                </a:highlight>
                <a:latin typeface="Gill Sans MT" panose="020B0502020104020203" pitchFamily="34" charset="0"/>
              </a:rPr>
              <a:t> </a:t>
            </a:r>
            <a:r>
              <a:rPr kumimoji="1" lang="en-US" altLang="zh-CN" sz="1800" dirty="0">
                <a:solidFill>
                  <a:srgbClr val="C00000"/>
                </a:solidFill>
                <a:highlight>
                  <a:srgbClr val="FFFF00"/>
                </a:highlight>
                <a:latin typeface="Gill Sans MT" panose="020B0502020104020203" pitchFamily="34" charset="0"/>
              </a:rPr>
              <a:t>bus</a:t>
            </a:r>
            <a:r>
              <a:rPr kumimoji="1" lang="zh-CN" altLang="en-US" sz="1800" dirty="0">
                <a:solidFill>
                  <a:srgbClr val="C00000"/>
                </a:solidFill>
                <a:highlight>
                  <a:srgbClr val="FFFF00"/>
                </a:highlight>
                <a:latin typeface="Gill Sans MT" panose="020B0502020104020203" pitchFamily="34" charset="0"/>
              </a:rPr>
              <a:t> </a:t>
            </a:r>
            <a:r>
              <a:rPr kumimoji="1" lang="en-US" altLang="zh-CN" sz="1800" dirty="0">
                <a:solidFill>
                  <a:srgbClr val="C00000"/>
                </a:solidFill>
                <a:highlight>
                  <a:srgbClr val="FFFF00"/>
                </a:highlight>
                <a:latin typeface="Gill Sans MT" panose="020B0502020104020203" pitchFamily="34" charset="0"/>
              </a:rPr>
              <a:t>is</a:t>
            </a:r>
            <a:r>
              <a:rPr kumimoji="1" lang="zh-CN" altLang="en-US" sz="1800" dirty="0">
                <a:solidFill>
                  <a:srgbClr val="C00000"/>
                </a:solidFill>
                <a:highlight>
                  <a:srgbClr val="FFFF00"/>
                </a:highlight>
                <a:latin typeface="Gill Sans MT" panose="020B0502020104020203" pitchFamily="34" charset="0"/>
              </a:rPr>
              <a:t> </a:t>
            </a:r>
            <a:r>
              <a:rPr kumimoji="1" lang="en-US" altLang="zh-CN" sz="1800" dirty="0">
                <a:solidFill>
                  <a:srgbClr val="C00000"/>
                </a:solidFill>
                <a:highlight>
                  <a:srgbClr val="FFFF00"/>
                </a:highlight>
                <a:latin typeface="Gill Sans MT" panose="020B0502020104020203" pitchFamily="34" charset="0"/>
              </a:rPr>
              <a:t>idle</a:t>
            </a:r>
            <a:r>
              <a:rPr kumimoji="1" lang="zh-CN" altLang="en-US" sz="1800" dirty="0">
                <a:solidFill>
                  <a:srgbClr val="C00000"/>
                </a:solidFill>
                <a:highlight>
                  <a:srgbClr val="FFFF00"/>
                </a:highlight>
                <a:latin typeface="Gill Sans MT" panose="020B0502020104020203" pitchFamily="34" charset="0"/>
              </a:rPr>
              <a:t> </a:t>
            </a:r>
            <a:r>
              <a:rPr kumimoji="1" lang="en-US" altLang="zh-CN" sz="1800" dirty="0">
                <a:solidFill>
                  <a:srgbClr val="C00000"/>
                </a:solidFill>
                <a:highlight>
                  <a:srgbClr val="FFFF00"/>
                </a:highlight>
                <a:latin typeface="Gill Sans MT" panose="020B0502020104020203" pitchFamily="34" charset="0"/>
              </a:rPr>
              <a:t>99.86%</a:t>
            </a:r>
            <a:r>
              <a:rPr kumimoji="1" lang="zh-CN" altLang="en-US" sz="1800" dirty="0">
                <a:solidFill>
                  <a:srgbClr val="C00000"/>
                </a:solidFill>
                <a:highlight>
                  <a:srgbClr val="FFFF00"/>
                </a:highlight>
                <a:latin typeface="Gill Sans MT" panose="020B0502020104020203" pitchFamily="34" charset="0"/>
              </a:rPr>
              <a:t> </a:t>
            </a:r>
            <a:r>
              <a:rPr kumimoji="1" lang="en-US" altLang="zh-CN" sz="1800" dirty="0">
                <a:solidFill>
                  <a:srgbClr val="C00000"/>
                </a:solidFill>
                <a:highlight>
                  <a:srgbClr val="FFFF00"/>
                </a:highlight>
                <a:latin typeface="Gill Sans MT" panose="020B0502020104020203" pitchFamily="34" charset="0"/>
              </a:rPr>
              <a:t>of</a:t>
            </a:r>
            <a:r>
              <a:rPr kumimoji="1" lang="zh-CN" altLang="en-US" sz="1800" dirty="0">
                <a:solidFill>
                  <a:srgbClr val="C00000"/>
                </a:solidFill>
                <a:highlight>
                  <a:srgbClr val="FFFF00"/>
                </a:highlight>
                <a:latin typeface="Gill Sans MT" panose="020B0502020104020203" pitchFamily="34" charset="0"/>
              </a:rPr>
              <a:t> </a:t>
            </a:r>
            <a:r>
              <a:rPr kumimoji="1" lang="en-US" altLang="zh-CN" sz="1800" dirty="0">
                <a:solidFill>
                  <a:srgbClr val="C00000"/>
                </a:solidFill>
                <a:highlight>
                  <a:srgbClr val="FFFF00"/>
                </a:highlight>
                <a:latin typeface="Gill Sans MT" panose="020B0502020104020203" pitchFamily="34" charset="0"/>
              </a:rPr>
              <a:t>the</a:t>
            </a:r>
            <a:r>
              <a:rPr kumimoji="1" lang="zh-CN" altLang="en-US" sz="1800" dirty="0">
                <a:solidFill>
                  <a:srgbClr val="C00000"/>
                </a:solidFill>
                <a:highlight>
                  <a:srgbClr val="FFFF00"/>
                </a:highlight>
                <a:latin typeface="Gill Sans MT" panose="020B0502020104020203" pitchFamily="34" charset="0"/>
              </a:rPr>
              <a:t> </a:t>
            </a:r>
            <a:r>
              <a:rPr kumimoji="1" lang="en-US" altLang="zh-CN" sz="1800" dirty="0">
                <a:solidFill>
                  <a:srgbClr val="C00000"/>
                </a:solidFill>
                <a:highlight>
                  <a:srgbClr val="FFFF00"/>
                </a:highlight>
                <a:latin typeface="Gill Sans MT" panose="020B0502020104020203" pitchFamily="34" charset="0"/>
              </a:rPr>
              <a:t>time</a:t>
            </a:r>
            <a:endParaRPr kumimoji="1" lang="en-US" sz="1800" dirty="0">
              <a:solidFill>
                <a:srgbClr val="C00000"/>
              </a:solidFill>
              <a:highlight>
                <a:srgbClr val="FFFF00"/>
              </a:highlight>
              <a:latin typeface="Gill Sans MT" panose="020B0502020104020203" pitchFamily="34" charset="0"/>
            </a:endParaRPr>
          </a:p>
        </p:txBody>
      </p:sp>
    </p:spTree>
    <p:extLst>
      <p:ext uri="{BB962C8B-B14F-4D97-AF65-F5344CB8AC3E}">
        <p14:creationId xmlns:p14="http://schemas.microsoft.com/office/powerpoint/2010/main" val="2132099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A26A7-5C8C-0A40-8172-92D72E952D61}"/>
              </a:ext>
            </a:extLst>
          </p:cNvPr>
          <p:cNvSpPr>
            <a:spLocks noGrp="1"/>
          </p:cNvSpPr>
          <p:nvPr>
            <p:ph type="title"/>
          </p:nvPr>
        </p:nvSpPr>
        <p:spPr/>
        <p:txBody>
          <a:bodyPr/>
          <a:lstStyle/>
          <a:p>
            <a:r>
              <a:rPr kumimoji="1" lang="zh-CN" altLang="en-US" dirty="0"/>
              <a:t>不同芯片产品的计算性能</a:t>
            </a:r>
          </a:p>
        </p:txBody>
      </p:sp>
      <p:graphicFrame>
        <p:nvGraphicFramePr>
          <p:cNvPr id="6" name="表格 5">
            <a:extLst>
              <a:ext uri="{FF2B5EF4-FFF2-40B4-BE49-F238E27FC236}">
                <a16:creationId xmlns:a16="http://schemas.microsoft.com/office/drawing/2014/main" id="{0B6FB278-3121-0449-9E6D-25E1C85F4F8C}"/>
              </a:ext>
            </a:extLst>
          </p:cNvPr>
          <p:cNvGraphicFramePr>
            <a:graphicFrameLocks noGrp="1"/>
          </p:cNvGraphicFramePr>
          <p:nvPr>
            <p:extLst>
              <p:ext uri="{D42A27DB-BD31-4B8C-83A1-F6EECF244321}">
                <p14:modId xmlns:p14="http://schemas.microsoft.com/office/powerpoint/2010/main" val="228569893"/>
              </p:ext>
            </p:extLst>
          </p:nvPr>
        </p:nvGraphicFramePr>
        <p:xfrm>
          <a:off x="611751" y="1700808"/>
          <a:ext cx="10963473" cy="3816426"/>
        </p:xfrm>
        <a:graphic>
          <a:graphicData uri="http://schemas.openxmlformats.org/drawingml/2006/table">
            <a:tbl>
              <a:tblPr/>
              <a:tblGrid>
                <a:gridCol w="3290562">
                  <a:extLst>
                    <a:ext uri="{9D8B030D-6E8A-4147-A177-3AD203B41FA5}">
                      <a16:colId xmlns:a16="http://schemas.microsoft.com/office/drawing/2014/main" val="1189140174"/>
                    </a:ext>
                  </a:extLst>
                </a:gridCol>
                <a:gridCol w="2557637">
                  <a:extLst>
                    <a:ext uri="{9D8B030D-6E8A-4147-A177-3AD203B41FA5}">
                      <a16:colId xmlns:a16="http://schemas.microsoft.com/office/drawing/2014/main" val="1534638603"/>
                    </a:ext>
                  </a:extLst>
                </a:gridCol>
                <a:gridCol w="2557637">
                  <a:extLst>
                    <a:ext uri="{9D8B030D-6E8A-4147-A177-3AD203B41FA5}">
                      <a16:colId xmlns:a16="http://schemas.microsoft.com/office/drawing/2014/main" val="2417993837"/>
                    </a:ext>
                  </a:extLst>
                </a:gridCol>
                <a:gridCol w="2557637">
                  <a:extLst>
                    <a:ext uri="{9D8B030D-6E8A-4147-A177-3AD203B41FA5}">
                      <a16:colId xmlns:a16="http://schemas.microsoft.com/office/drawing/2014/main" val="590979823"/>
                    </a:ext>
                  </a:extLst>
                </a:gridCol>
              </a:tblGrid>
              <a:tr h="897618">
                <a:tc>
                  <a:txBody>
                    <a:bodyPr/>
                    <a:lstStyle/>
                    <a:p>
                      <a:pPr marL="0" marR="0" lvl="0" indent="0" algn="ctr" defTabSz="913707" rtl="0" eaLnBrk="1" fontAlgn="auto" latinLnBrk="0" hangingPunct="1">
                        <a:lnSpc>
                          <a:spcPct val="100000"/>
                        </a:lnSpc>
                        <a:spcBef>
                          <a:spcPts val="0"/>
                        </a:spcBef>
                        <a:spcAft>
                          <a:spcPts val="0"/>
                        </a:spcAft>
                        <a:buClrTx/>
                        <a:buSzTx/>
                        <a:buFontTx/>
                        <a:buNone/>
                        <a:tabLst/>
                        <a:defRPr/>
                      </a:pPr>
                      <a:endParaRPr lang="zh-CN" altLang="en-US" sz="2000" b="0" dirty="0">
                        <a:solidFill>
                          <a:srgbClr val="677489"/>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2000" b="1" dirty="0">
                          <a:solidFill>
                            <a:srgbClr val="0070C0"/>
                          </a:solidFill>
                          <a:effectLst/>
                          <a:latin typeface="Gill Sans MT" panose="020B0502020104020203" pitchFamily="34" charset="0"/>
                          <a:ea typeface="Microsoft YaHei" panose="020B0503020204020204" pitchFamily="34" charset="-122"/>
                        </a:rPr>
                        <a:t>AMD</a:t>
                      </a:r>
                      <a:r>
                        <a:rPr lang="zh-CN" altLang="en-US" sz="2000" b="1" dirty="0">
                          <a:solidFill>
                            <a:srgbClr val="0070C0"/>
                          </a:solidFill>
                          <a:effectLst/>
                          <a:latin typeface="Gill Sans MT" panose="020B0502020104020203" pitchFamily="34" charset="0"/>
                          <a:ea typeface="Microsoft YaHei" panose="020B0503020204020204" pitchFamily="34" charset="-122"/>
                        </a:rPr>
                        <a:t> </a:t>
                      </a:r>
                      <a:r>
                        <a:rPr lang="en-US" altLang="zh-CN" sz="2000" b="1" dirty="0">
                          <a:solidFill>
                            <a:srgbClr val="0070C0"/>
                          </a:solidFill>
                          <a:effectLst/>
                          <a:latin typeface="Gill Sans MT" panose="020B0502020104020203" pitchFamily="34" charset="0"/>
                          <a:ea typeface="Microsoft YaHei" panose="020B0503020204020204" pitchFamily="34" charset="-122"/>
                        </a:rPr>
                        <a:t>Rome</a:t>
                      </a:r>
                      <a:r>
                        <a:rPr lang="zh-CN" altLang="en-US" sz="2000" b="1" dirty="0">
                          <a:solidFill>
                            <a:srgbClr val="0070C0"/>
                          </a:solidFill>
                          <a:effectLst/>
                          <a:latin typeface="Gill Sans MT" panose="020B0502020104020203" pitchFamily="34" charset="0"/>
                          <a:ea typeface="Microsoft YaHei" panose="020B0503020204020204" pitchFamily="34" charset="-122"/>
                        </a:rPr>
                        <a:t> </a:t>
                      </a:r>
                      <a:r>
                        <a:rPr lang="en-US" altLang="zh-CN" sz="2000" b="1" dirty="0">
                          <a:solidFill>
                            <a:srgbClr val="0070C0"/>
                          </a:solidFill>
                          <a:effectLst/>
                          <a:latin typeface="Gill Sans MT" panose="020B0502020104020203" pitchFamily="34" charset="0"/>
                          <a:ea typeface="Microsoft YaHei" panose="020B0503020204020204" pitchFamily="34" charset="-122"/>
                        </a:rPr>
                        <a:t>7742</a:t>
                      </a:r>
                      <a:endParaRPr lang="zh-CN" altLang="en-US" sz="2000" b="1"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2000" b="1" dirty="0">
                          <a:solidFill>
                            <a:srgbClr val="0070C0"/>
                          </a:solidFill>
                          <a:effectLst/>
                          <a:latin typeface="Gill Sans MT" panose="020B0502020104020203" pitchFamily="34" charset="0"/>
                          <a:ea typeface="Microsoft YaHei" panose="020B0503020204020204" pitchFamily="34" charset="-122"/>
                        </a:rPr>
                        <a:t>Intel</a:t>
                      </a:r>
                      <a:r>
                        <a:rPr lang="zh-CN" altLang="en-US" sz="2000" b="1" dirty="0">
                          <a:solidFill>
                            <a:srgbClr val="0070C0"/>
                          </a:solidFill>
                          <a:effectLst/>
                          <a:latin typeface="Gill Sans MT" panose="020B0502020104020203" pitchFamily="34" charset="0"/>
                          <a:ea typeface="Microsoft YaHei" panose="020B0503020204020204" pitchFamily="34" charset="-122"/>
                        </a:rPr>
                        <a:t> </a:t>
                      </a:r>
                      <a:r>
                        <a:rPr lang="en-US" altLang="zh-CN" sz="2000" b="1" dirty="0">
                          <a:solidFill>
                            <a:srgbClr val="0070C0"/>
                          </a:solidFill>
                          <a:effectLst/>
                          <a:latin typeface="Gill Sans MT" panose="020B0502020104020203" pitchFamily="34" charset="0"/>
                          <a:ea typeface="Microsoft YaHei" panose="020B0503020204020204" pitchFamily="34" charset="-122"/>
                        </a:rPr>
                        <a:t>Xeon</a:t>
                      </a:r>
                      <a:r>
                        <a:rPr lang="zh-CN" altLang="en-US" sz="2000" b="1" dirty="0">
                          <a:solidFill>
                            <a:srgbClr val="0070C0"/>
                          </a:solidFill>
                          <a:effectLst/>
                          <a:latin typeface="Gill Sans MT" panose="020B0502020104020203" pitchFamily="34" charset="0"/>
                          <a:ea typeface="Microsoft YaHei" panose="020B0503020204020204" pitchFamily="34" charset="-122"/>
                        </a:rPr>
                        <a:t> </a:t>
                      </a:r>
                      <a:r>
                        <a:rPr lang="en-US" altLang="zh-CN" sz="2000" b="1" dirty="0">
                          <a:solidFill>
                            <a:srgbClr val="0070C0"/>
                          </a:solidFill>
                          <a:effectLst/>
                          <a:latin typeface="Gill Sans MT" panose="020B0502020104020203" pitchFamily="34" charset="0"/>
                          <a:ea typeface="Microsoft YaHei" panose="020B0503020204020204" pitchFamily="34" charset="-122"/>
                        </a:rPr>
                        <a:t>8280</a:t>
                      </a:r>
                      <a:endParaRPr lang="zh-CN" altLang="en-US" sz="2000" b="1" dirty="0">
                        <a:solidFill>
                          <a:srgbClr val="0070C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tc>
                  <a:txBody>
                    <a:bodyPr/>
                    <a:lstStyle/>
                    <a:p>
                      <a:pPr algn="ctr" latinLnBrk="0"/>
                      <a:r>
                        <a:rPr lang="en-US" altLang="zh-CN" sz="2000" b="1" dirty="0">
                          <a:solidFill>
                            <a:srgbClr val="92D050"/>
                          </a:solidFill>
                          <a:effectLst/>
                          <a:latin typeface="Gill Sans MT" panose="020B0502020104020203" pitchFamily="34" charset="0"/>
                          <a:ea typeface="Microsoft YaHei" panose="020B0503020204020204" pitchFamily="34" charset="-122"/>
                        </a:rPr>
                        <a:t>NVIDIA</a:t>
                      </a:r>
                      <a:r>
                        <a:rPr lang="zh-CN" altLang="en-US" sz="2000" b="1" dirty="0">
                          <a:solidFill>
                            <a:srgbClr val="92D050"/>
                          </a:solidFill>
                          <a:effectLst/>
                          <a:latin typeface="Gill Sans MT" panose="020B0502020104020203" pitchFamily="34" charset="0"/>
                          <a:ea typeface="Microsoft YaHei" panose="020B0503020204020204" pitchFamily="34" charset="-122"/>
                        </a:rPr>
                        <a:t> </a:t>
                      </a:r>
                      <a:r>
                        <a:rPr lang="en-US" altLang="zh-CN" sz="2000" b="1" dirty="0">
                          <a:solidFill>
                            <a:srgbClr val="92D050"/>
                          </a:solidFill>
                          <a:effectLst/>
                          <a:latin typeface="Gill Sans MT" panose="020B0502020104020203" pitchFamily="34" charset="0"/>
                          <a:ea typeface="Microsoft YaHei" panose="020B0503020204020204" pitchFamily="34" charset="-122"/>
                        </a:rPr>
                        <a:t>A100</a:t>
                      </a:r>
                      <a:endParaRPr lang="zh-CN" altLang="en-US" sz="2000" b="1" dirty="0">
                        <a:solidFill>
                          <a:srgbClr val="92D050"/>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5F7FA"/>
                    </a:solidFill>
                  </a:tcPr>
                </a:tc>
                <a:extLst>
                  <a:ext uri="{0D108BD9-81ED-4DB2-BD59-A6C34878D82A}">
                    <a16:rowId xmlns:a16="http://schemas.microsoft.com/office/drawing/2014/main" val="3319128491"/>
                  </a:ext>
                </a:extLst>
              </a:tr>
              <a:tr h="729702">
                <a:tc>
                  <a:txBody>
                    <a:bodyPr/>
                    <a:lstStyle/>
                    <a:p>
                      <a:pPr algn="l"/>
                      <a:r>
                        <a:rPr lang="en-US" altLang="zh-CN" sz="1800" b="0" dirty="0">
                          <a:solidFill>
                            <a:srgbClr val="374154"/>
                          </a:solidFill>
                          <a:effectLst/>
                          <a:latin typeface="Gill Sans MT" panose="020B0502020104020203" pitchFamily="34" charset="0"/>
                          <a:ea typeface="Microsoft YaHei" panose="020B0503020204020204" pitchFamily="34" charset="-122"/>
                        </a:rPr>
                        <a:t>Memory</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B/W(GB/sec)</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204</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131</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1555</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060556718"/>
                  </a:ext>
                </a:extLst>
              </a:tr>
              <a:tr h="729702">
                <a:tc>
                  <a:txBody>
                    <a:bodyPr/>
                    <a:lstStyle/>
                    <a:p>
                      <a:pPr algn="l"/>
                      <a:r>
                        <a:rPr lang="en-US" altLang="zh-CN" sz="1800" b="0" dirty="0">
                          <a:solidFill>
                            <a:srgbClr val="374154"/>
                          </a:solidFill>
                          <a:effectLst/>
                          <a:latin typeface="Gill Sans MT" panose="020B0502020104020203" pitchFamily="34" charset="0"/>
                          <a:ea typeface="Microsoft YaHei" panose="020B0503020204020204" pitchFamily="34" charset="-122"/>
                        </a:rPr>
                        <a:t>DRAM</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Latency(ns)</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122</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89</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404</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737965577"/>
                  </a:ext>
                </a:extLst>
              </a:tr>
              <a:tr h="729702">
                <a:tc>
                  <a:txBody>
                    <a:bodyPr/>
                    <a:lstStyle/>
                    <a:p>
                      <a:pPr algn="l"/>
                      <a:r>
                        <a:rPr lang="en-US" altLang="zh-CN" sz="1800" b="0" dirty="0">
                          <a:solidFill>
                            <a:srgbClr val="374154"/>
                          </a:solidFill>
                          <a:effectLst/>
                          <a:latin typeface="Gill Sans MT" panose="020B0502020104020203" pitchFamily="34" charset="0"/>
                          <a:ea typeface="Microsoft YaHei" panose="020B0503020204020204" pitchFamily="34" charset="-122"/>
                        </a:rPr>
                        <a:t>Peak</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bytes</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per</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latency</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24,888</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11,659</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628,220</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1799406410"/>
                  </a:ext>
                </a:extLst>
              </a:tr>
              <a:tr h="729702">
                <a:tc>
                  <a:txBody>
                    <a:bodyPr/>
                    <a:lstStyle/>
                    <a:p>
                      <a:pPr algn="l"/>
                      <a:r>
                        <a:rPr lang="en-US" altLang="zh-CN" sz="1800" b="0" dirty="0">
                          <a:solidFill>
                            <a:srgbClr val="374154"/>
                          </a:solidFill>
                          <a:effectLst/>
                          <a:latin typeface="Gill Sans MT" panose="020B0502020104020203" pitchFamily="34" charset="0"/>
                          <a:ea typeface="Microsoft YaHei" panose="020B0503020204020204" pitchFamily="34" charset="-122"/>
                        </a:rPr>
                        <a:t>Memory</a:t>
                      </a:r>
                      <a:r>
                        <a:rPr lang="zh-CN" altLang="en-US" sz="1800" b="0" dirty="0">
                          <a:solidFill>
                            <a:srgbClr val="374154"/>
                          </a:solidFill>
                          <a:effectLst/>
                          <a:latin typeface="Gill Sans MT" panose="020B0502020104020203" pitchFamily="34" charset="0"/>
                          <a:ea typeface="Microsoft YaHei" panose="020B0503020204020204" pitchFamily="34" charset="-122"/>
                        </a:rPr>
                        <a:t> </a:t>
                      </a:r>
                      <a:r>
                        <a:rPr lang="en-US" altLang="zh-CN" sz="1800" b="0" dirty="0">
                          <a:solidFill>
                            <a:srgbClr val="374154"/>
                          </a:solidFill>
                          <a:effectLst/>
                          <a:latin typeface="Gill Sans MT" panose="020B0502020104020203" pitchFamily="34" charset="0"/>
                          <a:ea typeface="Microsoft YaHei" panose="020B0503020204020204" pitchFamily="34" charset="-122"/>
                        </a:rPr>
                        <a:t>Efficiency</a:t>
                      </a: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0.064%</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0.14%</a:t>
                      </a:r>
                      <a:endParaRPr 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tc>
                  <a:txBody>
                    <a:bodyPr/>
                    <a:lstStyle/>
                    <a:p>
                      <a:pPr algn="ctr"/>
                      <a:r>
                        <a:rPr lang="en-US" altLang="zh-CN" sz="1800" b="0" dirty="0">
                          <a:solidFill>
                            <a:srgbClr val="374154"/>
                          </a:solidFill>
                          <a:effectLst/>
                          <a:latin typeface="Gill Sans MT" panose="020B0502020104020203" pitchFamily="34" charset="0"/>
                          <a:ea typeface="Microsoft YaHei" panose="020B0503020204020204" pitchFamily="34" charset="-122"/>
                        </a:rPr>
                        <a:t>0.0025%</a:t>
                      </a:r>
                      <a:endParaRPr lang="zh-CN" altLang="en-US" sz="1800" b="0" dirty="0">
                        <a:solidFill>
                          <a:srgbClr val="374154"/>
                        </a:solidFill>
                        <a:effectLst/>
                        <a:latin typeface="Gill Sans MT" panose="020B0502020104020203" pitchFamily="34" charset="0"/>
                        <a:ea typeface="Microsoft YaHei" panose="020B0503020204020204" pitchFamily="34" charset="-122"/>
                      </a:endParaRPr>
                    </a:p>
                  </a:txBody>
                  <a:tcPr marL="68251" marR="68251" marT="51189" marB="51189" anchor="ctr">
                    <a:lnL w="9525" cap="flat" cmpd="sng" algn="ctr">
                      <a:solidFill>
                        <a:srgbClr val="E1E6F0"/>
                      </a:solidFill>
                      <a:prstDash val="solid"/>
                      <a:round/>
                      <a:headEnd type="none" w="med" len="med"/>
                      <a:tailEnd type="none" w="med" len="med"/>
                    </a:lnL>
                    <a:lnR w="9525" cap="flat" cmpd="sng" algn="ctr">
                      <a:solidFill>
                        <a:srgbClr val="E1E6F0"/>
                      </a:solidFill>
                      <a:prstDash val="solid"/>
                      <a:round/>
                      <a:headEnd type="none" w="med" len="med"/>
                      <a:tailEnd type="none" w="med" len="med"/>
                    </a:lnR>
                    <a:lnT w="9525" cap="flat" cmpd="sng" algn="ctr">
                      <a:solidFill>
                        <a:srgbClr val="E1E6F0"/>
                      </a:solidFill>
                      <a:prstDash val="solid"/>
                      <a:round/>
                      <a:headEnd type="none" w="med" len="med"/>
                      <a:tailEnd type="none" w="med" len="med"/>
                    </a:lnT>
                    <a:lnB w="9525" cap="flat" cmpd="sng" algn="ctr">
                      <a:solidFill>
                        <a:srgbClr val="E1E6F0"/>
                      </a:solidFill>
                      <a:prstDash val="solid"/>
                      <a:round/>
                      <a:headEnd type="none" w="med" len="med"/>
                      <a:tailEnd type="none" w="med" len="med"/>
                    </a:lnB>
                    <a:solidFill>
                      <a:srgbClr val="FFFFFF"/>
                    </a:solidFill>
                  </a:tcPr>
                </a:tc>
                <a:extLst>
                  <a:ext uri="{0D108BD9-81ED-4DB2-BD59-A6C34878D82A}">
                    <a16:rowId xmlns:a16="http://schemas.microsoft.com/office/drawing/2014/main" val="3552933771"/>
                  </a:ext>
                </a:extLst>
              </a:tr>
            </a:tbl>
          </a:graphicData>
        </a:graphic>
      </p:graphicFrame>
    </p:spTree>
    <p:extLst>
      <p:ext uri="{BB962C8B-B14F-4D97-AF65-F5344CB8AC3E}">
        <p14:creationId xmlns:p14="http://schemas.microsoft.com/office/powerpoint/2010/main" val="82008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0EFB8-B17C-4643-A831-538DF652CDF3}"/>
              </a:ext>
            </a:extLst>
          </p:cNvPr>
          <p:cNvSpPr>
            <a:spLocks noGrp="1"/>
          </p:cNvSpPr>
          <p:nvPr>
            <p:ph type="title"/>
          </p:nvPr>
        </p:nvSpPr>
        <p:spPr/>
        <p:txBody>
          <a:bodyPr/>
          <a:lstStyle/>
          <a:p>
            <a:r>
              <a:rPr kumimoji="1" lang="zh-CN" altLang="en-US" dirty="0"/>
              <a:t>引用</a:t>
            </a:r>
          </a:p>
        </p:txBody>
      </p:sp>
      <p:sp>
        <p:nvSpPr>
          <p:cNvPr id="3" name="内容占位符 2">
            <a:extLst>
              <a:ext uri="{FF2B5EF4-FFF2-40B4-BE49-F238E27FC236}">
                <a16:creationId xmlns:a16="http://schemas.microsoft.com/office/drawing/2014/main" id="{FBEB7A60-489D-A348-91C7-5CBAC09CF765}"/>
              </a:ext>
            </a:extLst>
          </p:cNvPr>
          <p:cNvSpPr>
            <a:spLocks noGrp="1"/>
          </p:cNvSpPr>
          <p:nvPr>
            <p:ph sz="half" idx="1"/>
          </p:nvPr>
        </p:nvSpPr>
        <p:spPr/>
        <p:txBody>
          <a:bodyPr/>
          <a:lstStyle/>
          <a:p>
            <a:pPr marL="457200" indent="-457200">
              <a:buSzPct val="100000"/>
              <a:buFont typeface="+mj-lt"/>
              <a:buAutoNum type="arabicPeriod"/>
            </a:pPr>
            <a:r>
              <a:rPr kumimoji="1" lang="en-US" altLang="zh-CN" sz="1400" u="sng" dirty="0">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https://www.youtube.com/watch?v=3jHi8E5C-18</a:t>
            </a:r>
            <a:endParaRPr kumimoji="1"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hlinkClick r:id="rId3">
                  <a:extLst>
                    <a:ext uri="{A12FA001-AC4F-418D-AE19-62706E023703}">
                      <ahyp:hlinkClr xmlns:ahyp="http://schemas.microsoft.com/office/drawing/2018/hyperlinkcolor" val="tx"/>
                    </a:ext>
                  </a:extLst>
                </a:hlinkClick>
              </a:rPr>
              <a:t>https://www.youtube.com/watch?v=-P28LKWTzrI</a:t>
            </a:r>
            <a:endParaRPr lang="en-US" altLang="zh-CN" sz="1400" u="sng" dirty="0">
              <a:solidFill>
                <a:srgbClr val="00FA00"/>
              </a:solidFill>
              <a:latin typeface="Gill Sans MT" panose="020B0502020104020203" pitchFamily="34" charset="0"/>
            </a:endParaRPr>
          </a:p>
          <a:p>
            <a:pPr marL="457200" indent="-457200">
              <a:buSzPct val="100000"/>
              <a:buFont typeface="+mj-lt"/>
              <a:buAutoNum type="arabicPeriod"/>
            </a:pPr>
            <a:r>
              <a:rPr lang="en-US" altLang="zh-CN" sz="1400" u="sng" dirty="0">
                <a:solidFill>
                  <a:srgbClr val="00FA00"/>
                </a:solidFill>
                <a:latin typeface="Gill Sans MT" panose="020B0502020104020203" pitchFamily="34" charset="0"/>
              </a:rPr>
              <a:t>https://</a:t>
            </a:r>
            <a:r>
              <a:rPr lang="en-US" altLang="zh-CN" sz="1400" u="sng" dirty="0" err="1">
                <a:solidFill>
                  <a:srgbClr val="00FA00"/>
                </a:solidFill>
                <a:latin typeface="Gill Sans MT" panose="020B0502020104020203" pitchFamily="34" charset="0"/>
              </a:rPr>
              <a:t>www.youtube.com</a:t>
            </a:r>
            <a:r>
              <a:rPr lang="en-US" altLang="zh-CN" sz="1400" u="sng" dirty="0">
                <a:solidFill>
                  <a:srgbClr val="00FA00"/>
                </a:solidFill>
                <a:latin typeface="Gill Sans MT" panose="020B0502020104020203" pitchFamily="34" charset="0"/>
              </a:rPr>
              <a:t>/</a:t>
            </a:r>
            <a:r>
              <a:rPr lang="en-US" altLang="zh-CN" sz="1400" u="sng" dirty="0" err="1">
                <a:solidFill>
                  <a:srgbClr val="00FA00"/>
                </a:solidFill>
                <a:latin typeface="Gill Sans MT" panose="020B0502020104020203" pitchFamily="34" charset="0"/>
              </a:rPr>
              <a:t>watch?v</a:t>
            </a:r>
            <a:r>
              <a:rPr lang="en-US" altLang="zh-CN" sz="1400" u="sng" dirty="0">
                <a:solidFill>
                  <a:srgbClr val="00FA00"/>
                </a:solidFill>
                <a:latin typeface="Gill Sans MT" panose="020B0502020104020203" pitchFamily="34" charset="0"/>
              </a:rPr>
              <a:t>=3l10o0DYJXg</a:t>
            </a:r>
          </a:p>
        </p:txBody>
      </p:sp>
    </p:spTree>
    <p:extLst>
      <p:ext uri="{BB962C8B-B14F-4D97-AF65-F5344CB8AC3E}">
        <p14:creationId xmlns:p14="http://schemas.microsoft.com/office/powerpoint/2010/main" val="2087315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988660C-5FF1-5B43-B234-442AA388C1B8}"/>
              </a:ext>
            </a:extLst>
          </p:cNvPr>
          <p:cNvSpPr/>
          <p:nvPr/>
        </p:nvSpPr>
        <p:spPr>
          <a:xfrm>
            <a:off x="4946253" y="6300028"/>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grpSp>
        <p:nvGrpSpPr>
          <p:cNvPr id="12" name="组合 11">
            <a:extLst>
              <a:ext uri="{FF2B5EF4-FFF2-40B4-BE49-F238E27FC236}">
                <a16:creationId xmlns:a16="http://schemas.microsoft.com/office/drawing/2014/main" id="{B8424E2A-53DB-0E40-A988-102CD4AB3008}"/>
              </a:ext>
            </a:extLst>
          </p:cNvPr>
          <p:cNvGrpSpPr/>
          <p:nvPr/>
        </p:nvGrpSpPr>
        <p:grpSpPr>
          <a:xfrm>
            <a:off x="2286112" y="2830121"/>
            <a:ext cx="4166943" cy="2759119"/>
            <a:chOff x="1878196" y="3118153"/>
            <a:chExt cx="4166943" cy="2759119"/>
          </a:xfrm>
        </p:grpSpPr>
        <p:sp>
          <p:nvSpPr>
            <p:cNvPr id="4" name="矩形 3">
              <a:extLst>
                <a:ext uri="{FF2B5EF4-FFF2-40B4-BE49-F238E27FC236}">
                  <a16:creationId xmlns:a16="http://schemas.microsoft.com/office/drawing/2014/main" id="{5796EE94-798C-8049-82F8-194902CC34D8}"/>
                </a:ext>
              </a:extLst>
            </p:cNvPr>
            <p:cNvSpPr/>
            <p:nvPr/>
          </p:nvSpPr>
          <p:spPr bwMode="auto">
            <a:xfrm>
              <a:off x="2883274" y="3144930"/>
              <a:ext cx="3161865" cy="2705603"/>
            </a:xfrm>
            <a:prstGeom prst="rect">
              <a:avLst/>
            </a:prstGeom>
            <a:solidFill>
              <a:srgbClr val="91D150">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3" name="三角形 2">
              <a:extLst>
                <a:ext uri="{FF2B5EF4-FFF2-40B4-BE49-F238E27FC236}">
                  <a16:creationId xmlns:a16="http://schemas.microsoft.com/office/drawing/2014/main" id="{13C221CF-E577-8F45-8C11-962B93017FE4}"/>
                </a:ext>
              </a:extLst>
            </p:cNvPr>
            <p:cNvSpPr/>
            <p:nvPr/>
          </p:nvSpPr>
          <p:spPr bwMode="auto">
            <a:xfrm>
              <a:off x="1903450" y="3144931"/>
              <a:ext cx="979824" cy="2732341"/>
            </a:xfrm>
            <a:prstGeom prst="triangle">
              <a:avLst>
                <a:gd name="adj" fmla="val 100000"/>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cxnSp>
          <p:nvCxnSpPr>
            <p:cNvPr id="13" name="直线连接符 12">
              <a:extLst>
                <a:ext uri="{FF2B5EF4-FFF2-40B4-BE49-F238E27FC236}">
                  <a16:creationId xmlns:a16="http://schemas.microsoft.com/office/drawing/2014/main" id="{6E7115F7-A859-3240-9018-8916828AFE33}"/>
                </a:ext>
              </a:extLst>
            </p:cNvPr>
            <p:cNvCxnSpPr>
              <a:cxnSpLocks/>
            </p:cNvCxnSpPr>
            <p:nvPr/>
          </p:nvCxnSpPr>
          <p:spPr bwMode="auto">
            <a:xfrm flipV="1">
              <a:off x="1878196" y="3118153"/>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17" name="直线连接符 16">
              <a:extLst>
                <a:ext uri="{FF2B5EF4-FFF2-40B4-BE49-F238E27FC236}">
                  <a16:creationId xmlns:a16="http://schemas.microsoft.com/office/drawing/2014/main" id="{7E328F7E-46F2-AB4E-952C-07EB70150AEE}"/>
                </a:ext>
              </a:extLst>
            </p:cNvPr>
            <p:cNvCxnSpPr>
              <a:cxnSpLocks/>
            </p:cNvCxnSpPr>
            <p:nvPr/>
          </p:nvCxnSpPr>
          <p:spPr bwMode="auto">
            <a:xfrm>
              <a:off x="2858021" y="3118153"/>
              <a:ext cx="3180253" cy="0"/>
            </a:xfrm>
            <a:prstGeom prst="line">
              <a:avLst/>
            </a:prstGeom>
            <a:noFill/>
            <a:ln w="57150" cap="flat" cmpd="sng" algn="ctr">
              <a:solidFill>
                <a:srgbClr val="34393C"/>
              </a:solidFill>
              <a:prstDash val="solid"/>
              <a:round/>
              <a:headEnd type="none" w="med" len="med"/>
              <a:tailEnd type="none" w="med" len="med"/>
            </a:ln>
            <a:effectLst/>
          </p:spPr>
        </p:cxnSp>
      </p:grpSp>
      <p:sp>
        <p:nvSpPr>
          <p:cNvPr id="20" name="矩形 19">
            <a:extLst>
              <a:ext uri="{FF2B5EF4-FFF2-40B4-BE49-F238E27FC236}">
                <a16:creationId xmlns:a16="http://schemas.microsoft.com/office/drawing/2014/main" id="{24A45D62-46D2-3142-B74B-A5F98DAF1C75}"/>
              </a:ext>
            </a:extLst>
          </p:cNvPr>
          <p:cNvSpPr/>
          <p:nvPr/>
        </p:nvSpPr>
        <p:spPr>
          <a:xfrm>
            <a:off x="6937865" y="4986438"/>
            <a:ext cx="3431452"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Operational</a:t>
            </a:r>
            <a:r>
              <a:rPr kumimoji="1" lang="zh-CN" altLang="en-US" sz="2000" dirty="0">
                <a:solidFill>
                  <a:srgbClr val="374154"/>
                </a:solidFill>
                <a:latin typeface="Gill Sans MT" panose="020B0502020104020203" pitchFamily="34" charset="0"/>
              </a:rPr>
              <a:t> </a:t>
            </a:r>
            <a:r>
              <a:rPr kumimoji="1" lang="en-US" altLang="zh-CN" sz="2000" dirty="0">
                <a:solidFill>
                  <a:srgbClr val="374154"/>
                </a:solidFill>
                <a:latin typeface="Gill Sans MT" panose="020B0502020104020203" pitchFamily="34" charset="0"/>
              </a:rPr>
              <a:t>intensity(ops/byte)</a:t>
            </a:r>
            <a:endParaRPr lang="zh-CN" altLang="en-US" sz="2000" dirty="0">
              <a:solidFill>
                <a:srgbClr val="374154"/>
              </a:solidFill>
              <a:latin typeface="Gill Sans MT" panose="020B0502020104020203" pitchFamily="34" charset="0"/>
            </a:endParaRPr>
          </a:p>
        </p:txBody>
      </p:sp>
      <p:sp>
        <p:nvSpPr>
          <p:cNvPr id="21" name="矩形 20">
            <a:extLst>
              <a:ext uri="{FF2B5EF4-FFF2-40B4-BE49-F238E27FC236}">
                <a16:creationId xmlns:a16="http://schemas.microsoft.com/office/drawing/2014/main" id="{EBCF145D-C9A5-C344-B85D-2F0338EB055D}"/>
              </a:ext>
            </a:extLst>
          </p:cNvPr>
          <p:cNvSpPr/>
          <p:nvPr/>
        </p:nvSpPr>
        <p:spPr>
          <a:xfrm>
            <a:off x="1542084" y="1275201"/>
            <a:ext cx="1538563"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MAC/Cycle</a:t>
            </a:r>
            <a:endParaRPr lang="zh-CN" altLang="en-US" sz="2000" b="1" dirty="0">
              <a:solidFill>
                <a:srgbClr val="374154"/>
              </a:solidFill>
              <a:latin typeface="Gill Sans MT" panose="020B0502020104020203" pitchFamily="34" charset="0"/>
            </a:endParaRPr>
          </a:p>
        </p:txBody>
      </p:sp>
      <p:cxnSp>
        <p:nvCxnSpPr>
          <p:cNvPr id="7" name="直线箭头连接符 6">
            <a:extLst>
              <a:ext uri="{FF2B5EF4-FFF2-40B4-BE49-F238E27FC236}">
                <a16:creationId xmlns:a16="http://schemas.microsoft.com/office/drawing/2014/main" id="{8C51B47C-868E-724E-BD80-F8F7ACE0D44F}"/>
              </a:ext>
            </a:extLst>
          </p:cNvPr>
          <p:cNvCxnSpPr>
            <a:cxnSpLocks/>
          </p:cNvCxnSpPr>
          <p:nvPr/>
        </p:nvCxnSpPr>
        <p:spPr bwMode="auto">
          <a:xfrm>
            <a:off x="2235134" y="5562502"/>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9" name="直线箭头连接符 8">
            <a:extLst>
              <a:ext uri="{FF2B5EF4-FFF2-40B4-BE49-F238E27FC236}">
                <a16:creationId xmlns:a16="http://schemas.microsoft.com/office/drawing/2014/main" id="{100992CE-A948-9941-881D-5DC3B0F1BECE}"/>
              </a:ext>
            </a:extLst>
          </p:cNvPr>
          <p:cNvCxnSpPr>
            <a:cxnSpLocks/>
          </p:cNvCxnSpPr>
          <p:nvPr/>
        </p:nvCxnSpPr>
        <p:spPr bwMode="auto">
          <a:xfrm flipV="1">
            <a:off x="2286112" y="1630540"/>
            <a:ext cx="0" cy="4029548"/>
          </a:xfrm>
          <a:prstGeom prst="straightConnector1">
            <a:avLst/>
          </a:prstGeom>
          <a:noFill/>
          <a:ln w="38100" cap="flat" cmpd="sng" algn="ctr">
            <a:solidFill>
              <a:srgbClr val="34393C"/>
            </a:solidFill>
            <a:prstDash val="solid"/>
            <a:round/>
            <a:headEnd type="none" w="med" len="med"/>
            <a:tailEnd type="triangle"/>
          </a:ln>
          <a:effectLst/>
        </p:spPr>
      </p:cxnSp>
      <p:cxnSp>
        <p:nvCxnSpPr>
          <p:cNvPr id="22" name="直线连接符 21">
            <a:extLst>
              <a:ext uri="{FF2B5EF4-FFF2-40B4-BE49-F238E27FC236}">
                <a16:creationId xmlns:a16="http://schemas.microsoft.com/office/drawing/2014/main" id="{A5D1A81C-34FE-824C-8272-F6F14489A266}"/>
              </a:ext>
            </a:extLst>
          </p:cNvPr>
          <p:cNvCxnSpPr>
            <a:cxnSpLocks/>
          </p:cNvCxnSpPr>
          <p:nvPr/>
        </p:nvCxnSpPr>
        <p:spPr bwMode="auto">
          <a:xfrm>
            <a:off x="2286112" y="2830121"/>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4" name="矩形 23">
            <a:extLst>
              <a:ext uri="{FF2B5EF4-FFF2-40B4-BE49-F238E27FC236}">
                <a16:creationId xmlns:a16="http://schemas.microsoft.com/office/drawing/2014/main" id="{0FD77302-814F-9E40-A33C-CD32A5C1E2E0}"/>
              </a:ext>
            </a:extLst>
          </p:cNvPr>
          <p:cNvSpPr/>
          <p:nvPr/>
        </p:nvSpPr>
        <p:spPr>
          <a:xfrm>
            <a:off x="657843" y="2563094"/>
            <a:ext cx="1577291" cy="646331"/>
          </a:xfrm>
          <a:prstGeom prst="rect">
            <a:avLst/>
          </a:prstGeom>
        </p:spPr>
        <p:txBody>
          <a:bodyPr wrap="none">
            <a:spAutoFit/>
          </a:bodyPr>
          <a:lstStyle/>
          <a:p>
            <a:pPr algn="r"/>
            <a:r>
              <a:rPr kumimoji="1" lang="en-US" altLang="zh-CN" b="1" dirty="0">
                <a:solidFill>
                  <a:srgbClr val="374154"/>
                </a:solidFill>
                <a:latin typeface="Gill Sans MT" panose="020B0502020104020203" pitchFamily="34" charset="0"/>
              </a:rPr>
              <a:t>Peak</a:t>
            </a:r>
          </a:p>
          <a:p>
            <a:pPr algn="r"/>
            <a:r>
              <a:rPr kumimoji="1" lang="en-US" altLang="zh-CN" b="1" dirty="0">
                <a:solidFill>
                  <a:srgbClr val="374154"/>
                </a:solidFill>
                <a:latin typeface="Gill Sans MT" panose="020B0502020104020203" pitchFamily="34" charset="0"/>
              </a:rPr>
              <a:t>Performance</a:t>
            </a:r>
            <a:endParaRPr lang="zh-CN" altLang="en-US" b="1" dirty="0">
              <a:solidFill>
                <a:srgbClr val="374154"/>
              </a:solidFill>
              <a:latin typeface="Gill Sans MT" panose="020B0502020104020203" pitchFamily="34" charset="0"/>
            </a:endParaRPr>
          </a:p>
        </p:txBody>
      </p:sp>
      <p:sp>
        <p:nvSpPr>
          <p:cNvPr id="36" name="矩形 35">
            <a:extLst>
              <a:ext uri="{FF2B5EF4-FFF2-40B4-BE49-F238E27FC236}">
                <a16:creationId xmlns:a16="http://schemas.microsoft.com/office/drawing/2014/main" id="{1DCA91EF-DE99-D946-8E51-303E76B7DA3D}"/>
              </a:ext>
            </a:extLst>
          </p:cNvPr>
          <p:cNvSpPr/>
          <p:nvPr/>
        </p:nvSpPr>
        <p:spPr>
          <a:xfrm>
            <a:off x="6589499" y="2668850"/>
            <a:ext cx="512550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cxnSp>
        <p:nvCxnSpPr>
          <p:cNvPr id="23" name="直线箭头连接符 22">
            <a:extLst>
              <a:ext uri="{FF2B5EF4-FFF2-40B4-BE49-F238E27FC236}">
                <a16:creationId xmlns:a16="http://schemas.microsoft.com/office/drawing/2014/main" id="{44AC30B1-75A7-A44A-B587-5926DFF1F232}"/>
              </a:ext>
            </a:extLst>
          </p:cNvPr>
          <p:cNvCxnSpPr>
            <a:cxnSpLocks/>
          </p:cNvCxnSpPr>
          <p:nvPr/>
        </p:nvCxnSpPr>
        <p:spPr bwMode="auto">
          <a:xfrm flipV="1">
            <a:off x="2956725" y="2348880"/>
            <a:ext cx="0" cy="1008112"/>
          </a:xfrm>
          <a:prstGeom prst="straightConnector1">
            <a:avLst/>
          </a:prstGeom>
          <a:noFill/>
          <a:ln w="57150" cap="flat" cmpd="sng" algn="ctr">
            <a:solidFill>
              <a:srgbClr val="C00000"/>
            </a:solidFill>
            <a:prstDash val="solid"/>
            <a:round/>
            <a:headEnd type="none" w="med" len="med"/>
            <a:tailEnd type="triangle"/>
          </a:ln>
          <a:effectLst/>
        </p:spPr>
      </p:cxnSp>
      <p:cxnSp>
        <p:nvCxnSpPr>
          <p:cNvPr id="25" name="直线箭头连接符 24">
            <a:extLst>
              <a:ext uri="{FF2B5EF4-FFF2-40B4-BE49-F238E27FC236}">
                <a16:creationId xmlns:a16="http://schemas.microsoft.com/office/drawing/2014/main" id="{1F19F0A2-D059-1D4C-BED8-395D9404D70C}"/>
              </a:ext>
            </a:extLst>
          </p:cNvPr>
          <p:cNvCxnSpPr>
            <a:cxnSpLocks/>
          </p:cNvCxnSpPr>
          <p:nvPr/>
        </p:nvCxnSpPr>
        <p:spPr bwMode="auto">
          <a:xfrm flipV="1">
            <a:off x="5210153" y="2348880"/>
            <a:ext cx="0" cy="1008112"/>
          </a:xfrm>
          <a:prstGeom prst="straightConnector1">
            <a:avLst/>
          </a:prstGeom>
          <a:noFill/>
          <a:ln w="57150" cap="flat" cmpd="sng" algn="ctr">
            <a:solidFill>
              <a:srgbClr val="00B050"/>
            </a:solidFill>
            <a:prstDash val="solid"/>
            <a:round/>
            <a:headEnd type="none" w="med" len="med"/>
            <a:tailEnd type="triangle"/>
          </a:ln>
          <a:effectLst/>
        </p:spPr>
      </p:cxnSp>
      <p:sp>
        <p:nvSpPr>
          <p:cNvPr id="26" name="矩形 25">
            <a:extLst>
              <a:ext uri="{FF2B5EF4-FFF2-40B4-BE49-F238E27FC236}">
                <a16:creationId xmlns:a16="http://schemas.microsoft.com/office/drawing/2014/main" id="{613B3FDD-02F9-BE46-995A-8A2698A41B05}"/>
              </a:ext>
            </a:extLst>
          </p:cNvPr>
          <p:cNvSpPr/>
          <p:nvPr/>
        </p:nvSpPr>
        <p:spPr>
          <a:xfrm>
            <a:off x="2370752" y="1702549"/>
            <a:ext cx="1693092"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Bandwidth(BW)</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7" name="矩形 26">
            <a:extLst>
              <a:ext uri="{FF2B5EF4-FFF2-40B4-BE49-F238E27FC236}">
                <a16:creationId xmlns:a16="http://schemas.microsoft.com/office/drawing/2014/main" id="{7024A922-80CE-5747-9CC7-0E3DCED95D2D}"/>
              </a:ext>
            </a:extLst>
          </p:cNvPr>
          <p:cNvSpPr/>
          <p:nvPr/>
        </p:nvSpPr>
        <p:spPr>
          <a:xfrm>
            <a:off x="4715091" y="1689162"/>
            <a:ext cx="1071126"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Compute</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8" name="矩形 27">
            <a:extLst>
              <a:ext uri="{FF2B5EF4-FFF2-40B4-BE49-F238E27FC236}">
                <a16:creationId xmlns:a16="http://schemas.microsoft.com/office/drawing/2014/main" id="{39270F30-08C0-B042-9D62-AD28DB3B4F99}"/>
              </a:ext>
            </a:extLst>
          </p:cNvPr>
          <p:cNvSpPr/>
          <p:nvPr/>
        </p:nvSpPr>
        <p:spPr>
          <a:xfrm>
            <a:off x="2961902" y="3896285"/>
            <a:ext cx="1207382" cy="369332"/>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BW</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to</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PEs</a:t>
            </a:r>
            <a:endParaRPr lang="zh-CN" altLang="en-US" dirty="0">
              <a:solidFill>
                <a:srgbClr val="374154"/>
              </a:solidFill>
              <a:latin typeface="Gill Sans MT" panose="020B0502020104020203" pitchFamily="34" charset="0"/>
            </a:endParaRPr>
          </a:p>
        </p:txBody>
      </p:sp>
      <p:sp>
        <p:nvSpPr>
          <p:cNvPr id="32" name="矩形 31">
            <a:extLst>
              <a:ext uri="{FF2B5EF4-FFF2-40B4-BE49-F238E27FC236}">
                <a16:creationId xmlns:a16="http://schemas.microsoft.com/office/drawing/2014/main" id="{5A1ECE65-7305-AB4D-B794-2D51ADF95AB1}"/>
              </a:ext>
            </a:extLst>
          </p:cNvPr>
          <p:cNvSpPr/>
          <p:nvPr/>
        </p:nvSpPr>
        <p:spPr>
          <a:xfrm>
            <a:off x="7537257" y="5345266"/>
            <a:ext cx="1397498"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MAC/data</a:t>
            </a:r>
            <a:endParaRPr lang="zh-CN" altLang="en-US" sz="2000" b="1" dirty="0">
              <a:solidFill>
                <a:srgbClr val="374154"/>
              </a:solidFill>
              <a:latin typeface="Gill Sans MT" panose="020B0502020104020203" pitchFamily="34" charset="0"/>
            </a:endParaRPr>
          </a:p>
        </p:txBody>
      </p:sp>
      <p:sp>
        <p:nvSpPr>
          <p:cNvPr id="37" name="矩形 36">
            <a:extLst>
              <a:ext uri="{FF2B5EF4-FFF2-40B4-BE49-F238E27FC236}">
                <a16:creationId xmlns:a16="http://schemas.microsoft.com/office/drawing/2014/main" id="{D5FD5002-889F-CE4D-ADCC-F1FD7216E7FA}"/>
              </a:ext>
            </a:extLst>
          </p:cNvPr>
          <p:cNvSpPr/>
          <p:nvPr/>
        </p:nvSpPr>
        <p:spPr>
          <a:xfrm>
            <a:off x="1145545" y="908720"/>
            <a:ext cx="2450414"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Performance(ops/sec)</a:t>
            </a:r>
            <a:endParaRPr lang="zh-CN" altLang="en-US" sz="2000" dirty="0">
              <a:solidFill>
                <a:srgbClr val="374154"/>
              </a:solidFill>
              <a:latin typeface="Gill Sans MT" panose="020B0502020104020203" pitchFamily="34" charset="0"/>
            </a:endParaRPr>
          </a:p>
        </p:txBody>
      </p:sp>
      <p:sp>
        <p:nvSpPr>
          <p:cNvPr id="38" name="矩形 37">
            <a:extLst>
              <a:ext uri="{FF2B5EF4-FFF2-40B4-BE49-F238E27FC236}">
                <a16:creationId xmlns:a16="http://schemas.microsoft.com/office/drawing/2014/main" id="{8A6A9547-776C-6C48-8E3F-CD19CFED5821}"/>
              </a:ext>
            </a:extLst>
          </p:cNvPr>
          <p:cNvSpPr/>
          <p:nvPr/>
        </p:nvSpPr>
        <p:spPr>
          <a:xfrm>
            <a:off x="2776024" y="5646257"/>
            <a:ext cx="1018227" cy="369332"/>
          </a:xfrm>
          <a:prstGeom prst="rect">
            <a:avLst/>
          </a:prstGeom>
        </p:spPr>
        <p:txBody>
          <a:bodyPr wrap="none">
            <a:spAutoFit/>
          </a:bodyPr>
          <a:lstStyle/>
          <a:p>
            <a:pPr algn="ctr"/>
            <a:r>
              <a:rPr kumimoji="1" lang="en-US" altLang="zh-CN" b="1" dirty="0">
                <a:solidFill>
                  <a:srgbClr val="C00000"/>
                </a:solidFill>
                <a:latin typeface="Gill Sans MT" panose="020B0502020104020203" pitchFamily="34" charset="0"/>
              </a:rPr>
              <a:t>optimal</a:t>
            </a:r>
            <a:endParaRPr lang="zh-CN" altLang="en-US" b="1" dirty="0">
              <a:solidFill>
                <a:srgbClr val="C00000"/>
              </a:solidFill>
              <a:latin typeface="Gill Sans MT" panose="020B0502020104020203" pitchFamily="34" charset="0"/>
            </a:endParaRPr>
          </a:p>
        </p:txBody>
      </p:sp>
      <p:cxnSp>
        <p:nvCxnSpPr>
          <p:cNvPr id="39" name="直线连接符 38">
            <a:extLst>
              <a:ext uri="{FF2B5EF4-FFF2-40B4-BE49-F238E27FC236}">
                <a16:creationId xmlns:a16="http://schemas.microsoft.com/office/drawing/2014/main" id="{824237D1-BB3B-9748-A9B5-3062125C74D7}"/>
              </a:ext>
            </a:extLst>
          </p:cNvPr>
          <p:cNvCxnSpPr>
            <a:cxnSpLocks/>
            <a:stCxn id="3" idx="3"/>
            <a:endCxn id="3" idx="0"/>
          </p:cNvCxnSpPr>
          <p:nvPr/>
        </p:nvCxnSpPr>
        <p:spPr bwMode="auto">
          <a:xfrm flipV="1">
            <a:off x="3291190" y="2856899"/>
            <a:ext cx="0" cy="2732341"/>
          </a:xfrm>
          <a:prstGeom prst="line">
            <a:avLst/>
          </a:prstGeom>
          <a:noFill/>
          <a:ln w="38100" cap="flat" cmpd="sng" algn="ctr">
            <a:solidFill>
              <a:schemeClr val="tx2">
                <a:lumMod val="40000"/>
                <a:lumOff val="60000"/>
              </a:schemeClr>
            </a:solidFill>
            <a:prstDash val="sysDot"/>
            <a:round/>
            <a:headEnd type="none" w="med" len="med"/>
            <a:tailEnd type="none" w="med" len="med"/>
          </a:ln>
          <a:effectLst/>
        </p:spPr>
      </p:cxnSp>
    </p:spTree>
    <p:extLst>
      <p:ext uri="{BB962C8B-B14F-4D97-AF65-F5344CB8AC3E}">
        <p14:creationId xmlns:p14="http://schemas.microsoft.com/office/powerpoint/2010/main" val="3778742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80">
                                          <p:stCondLst>
                                            <p:cond delay="0"/>
                                          </p:stCondLst>
                                        </p:cTn>
                                        <p:tgtEl>
                                          <p:spTgt spid="26"/>
                                        </p:tgtEl>
                                      </p:cBhvr>
                                    </p:animEffect>
                                    <p:anim calcmode="lin" valueType="num">
                                      <p:cBhvr>
                                        <p:cTn id="8"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13" dur="26">
                                          <p:stCondLst>
                                            <p:cond delay="650"/>
                                          </p:stCondLst>
                                        </p:cTn>
                                        <p:tgtEl>
                                          <p:spTgt spid="26"/>
                                        </p:tgtEl>
                                      </p:cBhvr>
                                      <p:to x="100000" y="60000"/>
                                    </p:animScale>
                                    <p:animScale>
                                      <p:cBhvr>
                                        <p:cTn id="14" dur="166" decel="50000">
                                          <p:stCondLst>
                                            <p:cond delay="676"/>
                                          </p:stCondLst>
                                        </p:cTn>
                                        <p:tgtEl>
                                          <p:spTgt spid="26"/>
                                        </p:tgtEl>
                                      </p:cBhvr>
                                      <p:to x="100000" y="100000"/>
                                    </p:animScale>
                                    <p:animScale>
                                      <p:cBhvr>
                                        <p:cTn id="15" dur="26">
                                          <p:stCondLst>
                                            <p:cond delay="1312"/>
                                          </p:stCondLst>
                                        </p:cTn>
                                        <p:tgtEl>
                                          <p:spTgt spid="26"/>
                                        </p:tgtEl>
                                      </p:cBhvr>
                                      <p:to x="100000" y="80000"/>
                                    </p:animScale>
                                    <p:animScale>
                                      <p:cBhvr>
                                        <p:cTn id="16" dur="166" decel="50000">
                                          <p:stCondLst>
                                            <p:cond delay="1338"/>
                                          </p:stCondLst>
                                        </p:cTn>
                                        <p:tgtEl>
                                          <p:spTgt spid="26"/>
                                        </p:tgtEl>
                                      </p:cBhvr>
                                      <p:to x="100000" y="100000"/>
                                    </p:animScale>
                                    <p:animScale>
                                      <p:cBhvr>
                                        <p:cTn id="17" dur="26">
                                          <p:stCondLst>
                                            <p:cond delay="1642"/>
                                          </p:stCondLst>
                                        </p:cTn>
                                        <p:tgtEl>
                                          <p:spTgt spid="26"/>
                                        </p:tgtEl>
                                      </p:cBhvr>
                                      <p:to x="100000" y="90000"/>
                                    </p:animScale>
                                    <p:animScale>
                                      <p:cBhvr>
                                        <p:cTn id="18" dur="166" decel="50000">
                                          <p:stCondLst>
                                            <p:cond delay="1668"/>
                                          </p:stCondLst>
                                        </p:cTn>
                                        <p:tgtEl>
                                          <p:spTgt spid="26"/>
                                        </p:tgtEl>
                                      </p:cBhvr>
                                      <p:to x="100000" y="100000"/>
                                    </p:animScale>
                                    <p:animScale>
                                      <p:cBhvr>
                                        <p:cTn id="19" dur="26">
                                          <p:stCondLst>
                                            <p:cond delay="1808"/>
                                          </p:stCondLst>
                                        </p:cTn>
                                        <p:tgtEl>
                                          <p:spTgt spid="26"/>
                                        </p:tgtEl>
                                      </p:cBhvr>
                                      <p:to x="100000" y="95000"/>
                                    </p:animScale>
                                    <p:animScale>
                                      <p:cBhvr>
                                        <p:cTn id="20" dur="166" decel="50000">
                                          <p:stCondLst>
                                            <p:cond delay="1834"/>
                                          </p:stCondLst>
                                        </p:cTn>
                                        <p:tgtEl>
                                          <p:spTgt spid="2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80">
                                          <p:stCondLst>
                                            <p:cond delay="0"/>
                                          </p:stCondLst>
                                        </p:cTn>
                                        <p:tgtEl>
                                          <p:spTgt spid="23"/>
                                        </p:tgtEl>
                                      </p:cBhvr>
                                    </p:animEffect>
                                    <p:anim calcmode="lin" valueType="num">
                                      <p:cBhvr>
                                        <p:cTn id="24"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9" dur="26">
                                          <p:stCondLst>
                                            <p:cond delay="650"/>
                                          </p:stCondLst>
                                        </p:cTn>
                                        <p:tgtEl>
                                          <p:spTgt spid="23"/>
                                        </p:tgtEl>
                                      </p:cBhvr>
                                      <p:to x="100000" y="60000"/>
                                    </p:animScale>
                                    <p:animScale>
                                      <p:cBhvr>
                                        <p:cTn id="30" dur="166" decel="50000">
                                          <p:stCondLst>
                                            <p:cond delay="676"/>
                                          </p:stCondLst>
                                        </p:cTn>
                                        <p:tgtEl>
                                          <p:spTgt spid="23"/>
                                        </p:tgtEl>
                                      </p:cBhvr>
                                      <p:to x="100000" y="100000"/>
                                    </p:animScale>
                                    <p:animScale>
                                      <p:cBhvr>
                                        <p:cTn id="31" dur="26">
                                          <p:stCondLst>
                                            <p:cond delay="1312"/>
                                          </p:stCondLst>
                                        </p:cTn>
                                        <p:tgtEl>
                                          <p:spTgt spid="23"/>
                                        </p:tgtEl>
                                      </p:cBhvr>
                                      <p:to x="100000" y="80000"/>
                                    </p:animScale>
                                    <p:animScale>
                                      <p:cBhvr>
                                        <p:cTn id="32" dur="166" decel="50000">
                                          <p:stCondLst>
                                            <p:cond delay="1338"/>
                                          </p:stCondLst>
                                        </p:cTn>
                                        <p:tgtEl>
                                          <p:spTgt spid="23"/>
                                        </p:tgtEl>
                                      </p:cBhvr>
                                      <p:to x="100000" y="100000"/>
                                    </p:animScale>
                                    <p:animScale>
                                      <p:cBhvr>
                                        <p:cTn id="33" dur="26">
                                          <p:stCondLst>
                                            <p:cond delay="1642"/>
                                          </p:stCondLst>
                                        </p:cTn>
                                        <p:tgtEl>
                                          <p:spTgt spid="23"/>
                                        </p:tgtEl>
                                      </p:cBhvr>
                                      <p:to x="100000" y="90000"/>
                                    </p:animScale>
                                    <p:animScale>
                                      <p:cBhvr>
                                        <p:cTn id="34" dur="166" decel="50000">
                                          <p:stCondLst>
                                            <p:cond delay="1668"/>
                                          </p:stCondLst>
                                        </p:cTn>
                                        <p:tgtEl>
                                          <p:spTgt spid="23"/>
                                        </p:tgtEl>
                                      </p:cBhvr>
                                      <p:to x="100000" y="100000"/>
                                    </p:animScale>
                                    <p:animScale>
                                      <p:cBhvr>
                                        <p:cTn id="35" dur="26">
                                          <p:stCondLst>
                                            <p:cond delay="1808"/>
                                          </p:stCondLst>
                                        </p:cTn>
                                        <p:tgtEl>
                                          <p:spTgt spid="23"/>
                                        </p:tgtEl>
                                      </p:cBhvr>
                                      <p:to x="100000" y="95000"/>
                                    </p:animScale>
                                    <p:animScale>
                                      <p:cBhvr>
                                        <p:cTn id="36" dur="166" decel="50000">
                                          <p:stCondLst>
                                            <p:cond delay="1834"/>
                                          </p:stCondLst>
                                        </p:cTn>
                                        <p:tgtEl>
                                          <p:spTgt spid="23"/>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down)">
                                      <p:cBhvr>
                                        <p:cTn id="41" dur="580">
                                          <p:stCondLst>
                                            <p:cond delay="0"/>
                                          </p:stCondLst>
                                        </p:cTn>
                                        <p:tgtEl>
                                          <p:spTgt spid="27"/>
                                        </p:tgtEl>
                                      </p:cBhvr>
                                    </p:animEffect>
                                    <p:anim calcmode="lin" valueType="num">
                                      <p:cBhvr>
                                        <p:cTn id="42"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47" dur="26">
                                          <p:stCondLst>
                                            <p:cond delay="650"/>
                                          </p:stCondLst>
                                        </p:cTn>
                                        <p:tgtEl>
                                          <p:spTgt spid="27"/>
                                        </p:tgtEl>
                                      </p:cBhvr>
                                      <p:to x="100000" y="60000"/>
                                    </p:animScale>
                                    <p:animScale>
                                      <p:cBhvr>
                                        <p:cTn id="48" dur="166" decel="50000">
                                          <p:stCondLst>
                                            <p:cond delay="676"/>
                                          </p:stCondLst>
                                        </p:cTn>
                                        <p:tgtEl>
                                          <p:spTgt spid="27"/>
                                        </p:tgtEl>
                                      </p:cBhvr>
                                      <p:to x="100000" y="100000"/>
                                    </p:animScale>
                                    <p:animScale>
                                      <p:cBhvr>
                                        <p:cTn id="49" dur="26">
                                          <p:stCondLst>
                                            <p:cond delay="1312"/>
                                          </p:stCondLst>
                                        </p:cTn>
                                        <p:tgtEl>
                                          <p:spTgt spid="27"/>
                                        </p:tgtEl>
                                      </p:cBhvr>
                                      <p:to x="100000" y="80000"/>
                                    </p:animScale>
                                    <p:animScale>
                                      <p:cBhvr>
                                        <p:cTn id="50" dur="166" decel="50000">
                                          <p:stCondLst>
                                            <p:cond delay="1338"/>
                                          </p:stCondLst>
                                        </p:cTn>
                                        <p:tgtEl>
                                          <p:spTgt spid="27"/>
                                        </p:tgtEl>
                                      </p:cBhvr>
                                      <p:to x="100000" y="100000"/>
                                    </p:animScale>
                                    <p:animScale>
                                      <p:cBhvr>
                                        <p:cTn id="51" dur="26">
                                          <p:stCondLst>
                                            <p:cond delay="1642"/>
                                          </p:stCondLst>
                                        </p:cTn>
                                        <p:tgtEl>
                                          <p:spTgt spid="27"/>
                                        </p:tgtEl>
                                      </p:cBhvr>
                                      <p:to x="100000" y="90000"/>
                                    </p:animScale>
                                    <p:animScale>
                                      <p:cBhvr>
                                        <p:cTn id="52" dur="166" decel="50000">
                                          <p:stCondLst>
                                            <p:cond delay="1668"/>
                                          </p:stCondLst>
                                        </p:cTn>
                                        <p:tgtEl>
                                          <p:spTgt spid="27"/>
                                        </p:tgtEl>
                                      </p:cBhvr>
                                      <p:to x="100000" y="100000"/>
                                    </p:animScale>
                                    <p:animScale>
                                      <p:cBhvr>
                                        <p:cTn id="53" dur="26">
                                          <p:stCondLst>
                                            <p:cond delay="1808"/>
                                          </p:stCondLst>
                                        </p:cTn>
                                        <p:tgtEl>
                                          <p:spTgt spid="27"/>
                                        </p:tgtEl>
                                      </p:cBhvr>
                                      <p:to x="100000" y="95000"/>
                                    </p:animScale>
                                    <p:animScale>
                                      <p:cBhvr>
                                        <p:cTn id="54" dur="166" decel="50000">
                                          <p:stCondLst>
                                            <p:cond delay="1834"/>
                                          </p:stCondLst>
                                        </p:cTn>
                                        <p:tgtEl>
                                          <p:spTgt spid="27"/>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down)">
                                      <p:cBhvr>
                                        <p:cTn id="57" dur="580">
                                          <p:stCondLst>
                                            <p:cond delay="0"/>
                                          </p:stCondLst>
                                        </p:cTn>
                                        <p:tgtEl>
                                          <p:spTgt spid="25"/>
                                        </p:tgtEl>
                                      </p:cBhvr>
                                    </p:animEffect>
                                    <p:anim calcmode="lin" valueType="num">
                                      <p:cBhvr>
                                        <p:cTn id="58"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63" dur="26">
                                          <p:stCondLst>
                                            <p:cond delay="650"/>
                                          </p:stCondLst>
                                        </p:cTn>
                                        <p:tgtEl>
                                          <p:spTgt spid="25"/>
                                        </p:tgtEl>
                                      </p:cBhvr>
                                      <p:to x="100000" y="60000"/>
                                    </p:animScale>
                                    <p:animScale>
                                      <p:cBhvr>
                                        <p:cTn id="64" dur="166" decel="50000">
                                          <p:stCondLst>
                                            <p:cond delay="676"/>
                                          </p:stCondLst>
                                        </p:cTn>
                                        <p:tgtEl>
                                          <p:spTgt spid="25"/>
                                        </p:tgtEl>
                                      </p:cBhvr>
                                      <p:to x="100000" y="100000"/>
                                    </p:animScale>
                                    <p:animScale>
                                      <p:cBhvr>
                                        <p:cTn id="65" dur="26">
                                          <p:stCondLst>
                                            <p:cond delay="1312"/>
                                          </p:stCondLst>
                                        </p:cTn>
                                        <p:tgtEl>
                                          <p:spTgt spid="25"/>
                                        </p:tgtEl>
                                      </p:cBhvr>
                                      <p:to x="100000" y="80000"/>
                                    </p:animScale>
                                    <p:animScale>
                                      <p:cBhvr>
                                        <p:cTn id="66" dur="166" decel="50000">
                                          <p:stCondLst>
                                            <p:cond delay="1338"/>
                                          </p:stCondLst>
                                        </p:cTn>
                                        <p:tgtEl>
                                          <p:spTgt spid="25"/>
                                        </p:tgtEl>
                                      </p:cBhvr>
                                      <p:to x="100000" y="100000"/>
                                    </p:animScale>
                                    <p:animScale>
                                      <p:cBhvr>
                                        <p:cTn id="67" dur="26">
                                          <p:stCondLst>
                                            <p:cond delay="1642"/>
                                          </p:stCondLst>
                                        </p:cTn>
                                        <p:tgtEl>
                                          <p:spTgt spid="25"/>
                                        </p:tgtEl>
                                      </p:cBhvr>
                                      <p:to x="100000" y="90000"/>
                                    </p:animScale>
                                    <p:animScale>
                                      <p:cBhvr>
                                        <p:cTn id="68" dur="166" decel="50000">
                                          <p:stCondLst>
                                            <p:cond delay="1668"/>
                                          </p:stCondLst>
                                        </p:cTn>
                                        <p:tgtEl>
                                          <p:spTgt spid="25"/>
                                        </p:tgtEl>
                                      </p:cBhvr>
                                      <p:to x="100000" y="100000"/>
                                    </p:animScale>
                                    <p:animScale>
                                      <p:cBhvr>
                                        <p:cTn id="69" dur="26">
                                          <p:stCondLst>
                                            <p:cond delay="1808"/>
                                          </p:stCondLst>
                                        </p:cTn>
                                        <p:tgtEl>
                                          <p:spTgt spid="25"/>
                                        </p:tgtEl>
                                      </p:cBhvr>
                                      <p:to x="100000" y="95000"/>
                                    </p:animScale>
                                    <p:animScale>
                                      <p:cBhvr>
                                        <p:cTn id="70" dur="166" decel="50000">
                                          <p:stCondLst>
                                            <p:cond delay="1834"/>
                                          </p:stCondLst>
                                        </p:cTn>
                                        <p:tgtEl>
                                          <p:spTgt spid="25"/>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3" presetClass="entr" presetSubtype="16" fill="hold" grpId="0" nodeType="clickEffect">
                                  <p:stCondLst>
                                    <p:cond delay="0"/>
                                  </p:stCondLst>
                                  <p:childTnLst>
                                    <p:set>
                                      <p:cBhvr>
                                        <p:cTn id="74" dur="1" fill="hold">
                                          <p:stCondLst>
                                            <p:cond delay="0"/>
                                          </p:stCondLst>
                                        </p:cTn>
                                        <p:tgtEl>
                                          <p:spTgt spid="38"/>
                                        </p:tgtEl>
                                        <p:attrNameLst>
                                          <p:attrName>style.visibility</p:attrName>
                                        </p:attrNameLst>
                                      </p:cBhvr>
                                      <p:to>
                                        <p:strVal val="visible"/>
                                      </p:to>
                                    </p:set>
                                    <p:anim calcmode="lin" valueType="num">
                                      <p:cBhvr>
                                        <p:cTn id="75" dur="500" fill="hold"/>
                                        <p:tgtEl>
                                          <p:spTgt spid="38"/>
                                        </p:tgtEl>
                                        <p:attrNameLst>
                                          <p:attrName>ppt_w</p:attrName>
                                        </p:attrNameLst>
                                      </p:cBhvr>
                                      <p:tavLst>
                                        <p:tav tm="0">
                                          <p:val>
                                            <p:fltVal val="0"/>
                                          </p:val>
                                        </p:tav>
                                        <p:tav tm="100000">
                                          <p:val>
                                            <p:strVal val="#ppt_w"/>
                                          </p:val>
                                        </p:tav>
                                      </p:tavLst>
                                    </p:anim>
                                    <p:anim calcmode="lin" valueType="num">
                                      <p:cBhvr>
                                        <p:cTn id="76" dur="500" fill="hold"/>
                                        <p:tgtEl>
                                          <p:spTgt spid="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64A2B3C-6275-1848-8448-AE28BD34AAB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56684" y="1375998"/>
            <a:ext cx="9483394" cy="4933322"/>
          </a:xfrm>
          <a:prstGeom prst="roundRect">
            <a:avLst>
              <a:gd name="adj" fmla="val 4402"/>
            </a:avLst>
          </a:prstGeom>
          <a:solidFill>
            <a:srgbClr val="FFFFFF">
              <a:shade val="85000"/>
            </a:srgbClr>
          </a:solidFill>
          <a:ln>
            <a:noFill/>
          </a:ln>
          <a:effectLst>
            <a:reflection blurRad="12700" stA="38000" endPos="28000" dist="5000" dir="5400000" sy="-100000" algn="bl" rotWithShape="0"/>
          </a:effectLst>
        </p:spPr>
      </p:pic>
      <p:sp>
        <p:nvSpPr>
          <p:cNvPr id="2" name="标题 1">
            <a:extLst>
              <a:ext uri="{FF2B5EF4-FFF2-40B4-BE49-F238E27FC236}">
                <a16:creationId xmlns:a16="http://schemas.microsoft.com/office/drawing/2014/main" id="{1D527D6C-8667-3E4F-B7BF-84F6FF224E43}"/>
              </a:ext>
            </a:extLst>
          </p:cNvPr>
          <p:cNvSpPr>
            <a:spLocks noGrp="1"/>
          </p:cNvSpPr>
          <p:nvPr>
            <p:ph type="title"/>
          </p:nvPr>
        </p:nvSpPr>
        <p:spPr/>
        <p:txBody>
          <a:bodyPr/>
          <a:lstStyle/>
          <a:p>
            <a:r>
              <a:rPr lang="zh-CN" altLang="en-US" dirty="0"/>
              <a:t>服务器的性能趋势</a:t>
            </a:r>
          </a:p>
        </p:txBody>
      </p:sp>
    </p:spTree>
    <p:extLst>
      <p:ext uri="{BB962C8B-B14F-4D97-AF65-F5344CB8AC3E}">
        <p14:creationId xmlns:p14="http://schemas.microsoft.com/office/powerpoint/2010/main" val="2296626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DA5F3B3-75C5-F14A-9C11-5ECEB0B8297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72823" y="1340768"/>
            <a:ext cx="9865096" cy="4909670"/>
          </a:xfrm>
          <a:prstGeom prst="roundRect">
            <a:avLst>
              <a:gd name="adj" fmla="val 5268"/>
            </a:avLst>
          </a:prstGeom>
          <a:solidFill>
            <a:srgbClr val="FFFFFF">
              <a:shade val="85000"/>
            </a:srgbClr>
          </a:solidFill>
          <a:ln>
            <a:noFill/>
          </a:ln>
          <a:effectLst>
            <a:reflection blurRad="12700" stA="38000" endPos="28000" dist="5000" dir="5400000" sy="-100000" algn="bl" rotWithShape="0"/>
          </a:effectLst>
        </p:spPr>
      </p:pic>
      <p:sp>
        <p:nvSpPr>
          <p:cNvPr id="2" name="标题 1">
            <a:extLst>
              <a:ext uri="{FF2B5EF4-FFF2-40B4-BE49-F238E27FC236}">
                <a16:creationId xmlns:a16="http://schemas.microsoft.com/office/drawing/2014/main" id="{65179248-A03C-E042-88A9-EB72C44C8C9F}"/>
              </a:ext>
            </a:extLst>
          </p:cNvPr>
          <p:cNvSpPr>
            <a:spLocks noGrp="1"/>
          </p:cNvSpPr>
          <p:nvPr>
            <p:ph type="title"/>
          </p:nvPr>
        </p:nvSpPr>
        <p:spPr/>
        <p:txBody>
          <a:bodyPr/>
          <a:lstStyle/>
          <a:p>
            <a:r>
              <a:rPr lang="en-US" altLang="zh-CN" dirty="0"/>
              <a:t>GPU</a:t>
            </a:r>
            <a:r>
              <a:rPr lang="zh-CN" altLang="en-US" dirty="0"/>
              <a:t> 性能趋势</a:t>
            </a:r>
          </a:p>
        </p:txBody>
      </p:sp>
    </p:spTree>
    <p:extLst>
      <p:ext uri="{BB962C8B-B14F-4D97-AF65-F5344CB8AC3E}">
        <p14:creationId xmlns:p14="http://schemas.microsoft.com/office/powerpoint/2010/main" val="2948210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6F086-0CF1-AA43-A76E-261C16CBE38F}"/>
              </a:ext>
            </a:extLst>
          </p:cNvPr>
          <p:cNvSpPr>
            <a:spLocks noGrp="1"/>
          </p:cNvSpPr>
          <p:nvPr>
            <p:ph type="title"/>
          </p:nvPr>
        </p:nvSpPr>
        <p:spPr/>
        <p:txBody>
          <a:bodyPr/>
          <a:lstStyle/>
          <a:p>
            <a:r>
              <a:rPr lang="zh-CN" altLang="en-US" dirty="0"/>
              <a:t>计算机架构的新黄金时代</a:t>
            </a:r>
            <a:endParaRPr kumimoji="1" lang="zh-CN" altLang="en-US" dirty="0"/>
          </a:p>
        </p:txBody>
      </p:sp>
      <p:pic>
        <p:nvPicPr>
          <p:cNvPr id="5" name="图片 4">
            <a:extLst>
              <a:ext uri="{FF2B5EF4-FFF2-40B4-BE49-F238E27FC236}">
                <a16:creationId xmlns:a16="http://schemas.microsoft.com/office/drawing/2014/main" id="{ABBD957D-4789-5340-8663-1ED597460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1818" y="3284984"/>
            <a:ext cx="11573126" cy="2352262"/>
          </a:xfrm>
          <a:prstGeom prst="rect">
            <a:avLst/>
          </a:prstGeom>
        </p:spPr>
      </p:pic>
      <p:sp>
        <p:nvSpPr>
          <p:cNvPr id="6" name="内容占位符 2">
            <a:extLst>
              <a:ext uri="{FF2B5EF4-FFF2-40B4-BE49-F238E27FC236}">
                <a16:creationId xmlns:a16="http://schemas.microsoft.com/office/drawing/2014/main" id="{1BA9E38A-34EF-A845-9554-23BEE61DFDA9}"/>
              </a:ext>
            </a:extLst>
          </p:cNvPr>
          <p:cNvSpPr>
            <a:spLocks noGrp="1"/>
          </p:cNvSpPr>
          <p:nvPr>
            <p:ph sz="half" idx="1"/>
          </p:nvPr>
        </p:nvSpPr>
        <p:spPr>
          <a:xfrm>
            <a:off x="623635" y="1412776"/>
            <a:ext cx="10963473" cy="4608512"/>
          </a:xfrm>
        </p:spPr>
        <p:txBody>
          <a:bodyPr/>
          <a:lstStyle/>
          <a:p>
            <a:r>
              <a:rPr lang="en-US" altLang="zh-CN" dirty="0">
                <a:latin typeface="Gill Sans MT" panose="020B0502020104020203" pitchFamily="34" charset="0"/>
              </a:rPr>
              <a:t>A New Golden Age for Computer Architecture: History, Challenges and Opportunities </a:t>
            </a:r>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=kFT54hO1X8M</a:t>
            </a:r>
            <a:endParaRPr kumimoji="1" lang="zh-CN" altLang="en-US" u="sng" dirty="0">
              <a:latin typeface="Gill Sans MT" panose="020B0502020104020203" pitchFamily="34" charset="0"/>
            </a:endParaRPr>
          </a:p>
        </p:txBody>
      </p:sp>
    </p:spTree>
    <p:extLst>
      <p:ext uri="{BB962C8B-B14F-4D97-AF65-F5344CB8AC3E}">
        <p14:creationId xmlns:p14="http://schemas.microsoft.com/office/powerpoint/2010/main" val="31472729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40514-82E3-BB48-A0A3-29B18399D9C7}"/>
              </a:ext>
            </a:extLst>
          </p:cNvPr>
          <p:cNvSpPr>
            <a:spLocks noGrp="1"/>
          </p:cNvSpPr>
          <p:nvPr>
            <p:ph type="title"/>
          </p:nvPr>
        </p:nvSpPr>
        <p:spPr/>
        <p:txBody>
          <a:bodyPr/>
          <a:lstStyle/>
          <a:p>
            <a:r>
              <a:rPr lang="zh-CN" altLang="en-US" dirty="0"/>
              <a:t>编译器的黄金时代</a:t>
            </a:r>
            <a:endParaRPr kumimoji="1" lang="zh-CN" altLang="en-US" dirty="0"/>
          </a:p>
        </p:txBody>
      </p:sp>
      <p:sp>
        <p:nvSpPr>
          <p:cNvPr id="3" name="内容占位符 2">
            <a:extLst>
              <a:ext uri="{FF2B5EF4-FFF2-40B4-BE49-F238E27FC236}">
                <a16:creationId xmlns:a16="http://schemas.microsoft.com/office/drawing/2014/main" id="{98E9F131-F25F-ED4C-B44C-66DA35AC0729}"/>
              </a:ext>
            </a:extLst>
          </p:cNvPr>
          <p:cNvSpPr>
            <a:spLocks noGrp="1"/>
          </p:cNvSpPr>
          <p:nvPr>
            <p:ph sz="half" idx="1"/>
          </p:nvPr>
        </p:nvSpPr>
        <p:spPr/>
        <p:txBody>
          <a:bodyPr/>
          <a:lstStyle/>
          <a:p>
            <a:r>
              <a:rPr lang="en-US" altLang="zh-CN" dirty="0">
                <a:latin typeface="Gill Sans MT" panose="020B0502020104020203" pitchFamily="34" charset="0"/>
              </a:rPr>
              <a:t>The Golden Age of Compiler Design in an Era of HW/SW Co-design</a:t>
            </a:r>
          </a:p>
          <a:p>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=4HgShra-KnY</a:t>
            </a:r>
            <a:endParaRPr kumimoji="1" lang="zh-CN" altLang="en-US" u="sng" dirty="0">
              <a:latin typeface="Gill Sans MT" panose="020B0502020104020203" pitchFamily="34" charset="0"/>
            </a:endParaRPr>
          </a:p>
        </p:txBody>
      </p:sp>
      <p:pic>
        <p:nvPicPr>
          <p:cNvPr id="4" name="图片 3">
            <a:extLst>
              <a:ext uri="{FF2B5EF4-FFF2-40B4-BE49-F238E27FC236}">
                <a16:creationId xmlns:a16="http://schemas.microsoft.com/office/drawing/2014/main" id="{5E708253-CE95-C54D-B350-75FD71B6DF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3284984"/>
            <a:ext cx="11282957" cy="2322375"/>
          </a:xfrm>
          <a:prstGeom prst="rect">
            <a:avLst/>
          </a:prstGeom>
        </p:spPr>
      </p:pic>
    </p:spTree>
    <p:extLst>
      <p:ext uri="{BB962C8B-B14F-4D97-AF65-F5344CB8AC3E}">
        <p14:creationId xmlns:p14="http://schemas.microsoft.com/office/powerpoint/2010/main" val="20486912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2A037A7-289B-2742-A3EC-E1B7E252AE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01837" y="1316649"/>
            <a:ext cx="9636965" cy="4892613"/>
          </a:xfrm>
          <a:prstGeom prst="roundRect">
            <a:avLst>
              <a:gd name="adj" fmla="val 4589"/>
            </a:avLst>
          </a:prstGeom>
          <a:solidFill>
            <a:srgbClr val="FFFFFF">
              <a:shade val="85000"/>
            </a:srgbClr>
          </a:solidFill>
          <a:ln>
            <a:noFill/>
          </a:ln>
          <a:effectLst>
            <a:reflection blurRad="12700" stA="38000" endPos="28000" dist="5000" dir="5400000" sy="-100000" algn="bl" rotWithShape="0"/>
          </a:effectLst>
        </p:spPr>
      </p:pic>
      <p:sp>
        <p:nvSpPr>
          <p:cNvPr id="2" name="标题 1">
            <a:extLst>
              <a:ext uri="{FF2B5EF4-FFF2-40B4-BE49-F238E27FC236}">
                <a16:creationId xmlns:a16="http://schemas.microsoft.com/office/drawing/2014/main" id="{68579779-42BB-5B4C-8462-8FF25ACD12BA}"/>
              </a:ext>
            </a:extLst>
          </p:cNvPr>
          <p:cNvSpPr>
            <a:spLocks noGrp="1"/>
          </p:cNvSpPr>
          <p:nvPr>
            <p:ph type="title"/>
          </p:nvPr>
        </p:nvSpPr>
        <p:spPr/>
        <p:txBody>
          <a:bodyPr/>
          <a:lstStyle/>
          <a:p>
            <a:r>
              <a:rPr lang="zh-CN" altLang="en-US" dirty="0"/>
              <a:t>超算中心的性能</a:t>
            </a:r>
          </a:p>
        </p:txBody>
      </p:sp>
    </p:spTree>
    <p:extLst>
      <p:ext uri="{BB962C8B-B14F-4D97-AF65-F5344CB8AC3E}">
        <p14:creationId xmlns:p14="http://schemas.microsoft.com/office/powerpoint/2010/main" val="2333387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DE46E52-43CE-7844-9F38-FC0F957AF73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6698" y="1335147"/>
            <a:ext cx="10263365" cy="4902165"/>
          </a:xfrm>
          <a:prstGeom prst="roundRect">
            <a:avLst>
              <a:gd name="adj" fmla="val 4153"/>
            </a:avLst>
          </a:prstGeom>
          <a:solidFill>
            <a:srgbClr val="FFFFFF">
              <a:shade val="85000"/>
            </a:srgbClr>
          </a:solidFill>
          <a:ln>
            <a:noFill/>
          </a:ln>
          <a:effectLst>
            <a:reflection blurRad="12700" stA="38000" endPos="28000" dist="5000" dir="5400000" sy="-100000" algn="bl" rotWithShape="0"/>
          </a:effectLst>
        </p:spPr>
      </p:pic>
      <p:sp>
        <p:nvSpPr>
          <p:cNvPr id="2" name="标题 1">
            <a:extLst>
              <a:ext uri="{FF2B5EF4-FFF2-40B4-BE49-F238E27FC236}">
                <a16:creationId xmlns:a16="http://schemas.microsoft.com/office/drawing/2014/main" id="{5B1389DE-505F-5242-98F4-7F3B54EC3FF5}"/>
              </a:ext>
            </a:extLst>
          </p:cNvPr>
          <p:cNvSpPr>
            <a:spLocks noGrp="1"/>
          </p:cNvSpPr>
          <p:nvPr>
            <p:ph type="title"/>
          </p:nvPr>
        </p:nvSpPr>
        <p:spPr/>
        <p:txBody>
          <a:bodyPr/>
          <a:lstStyle/>
          <a:p>
            <a:r>
              <a:rPr lang="zh-CN" altLang="en-US" dirty="0"/>
              <a:t>训练 </a:t>
            </a:r>
            <a:r>
              <a:rPr lang="en-US" altLang="zh-CN" dirty="0"/>
              <a:t>AI</a:t>
            </a:r>
            <a:r>
              <a:rPr lang="zh-CN" altLang="en-US" dirty="0"/>
              <a:t> 大模型的时间</a:t>
            </a:r>
          </a:p>
        </p:txBody>
      </p:sp>
    </p:spTree>
    <p:extLst>
      <p:ext uri="{BB962C8B-B14F-4D97-AF65-F5344CB8AC3E}">
        <p14:creationId xmlns:p14="http://schemas.microsoft.com/office/powerpoint/2010/main" val="1055760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32598</TotalTime>
  <Words>701</Words>
  <Application>Microsoft Macintosh PowerPoint</Application>
  <PresentationFormat>自定义</PresentationFormat>
  <Paragraphs>141</Paragraphs>
  <Slides>30</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30</vt:i4>
      </vt:variant>
    </vt:vector>
  </HeadingPairs>
  <TitlesOfParts>
    <vt:vector size="50"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服务器的性能趋势</vt:lpstr>
      <vt:lpstr>GPU 性能趋势</vt:lpstr>
      <vt:lpstr>计算机架构的新黄金时代</vt:lpstr>
      <vt:lpstr>编译器的黄金时代</vt:lpstr>
      <vt:lpstr>超算中心的性能</vt:lpstr>
      <vt:lpstr>训练 AI 大模型的时间</vt:lpstr>
      <vt:lpstr>逻辑电路技术趋势预测</vt:lpstr>
      <vt:lpstr>谁会在乎算力呢？</vt:lpstr>
      <vt:lpstr>PowerPoint 演示文稿</vt:lpstr>
      <vt:lpstr>PowerPoint 演示文稿</vt:lpstr>
      <vt:lpstr>PowerPoint 演示文稿</vt:lpstr>
      <vt:lpstr>你真的在乎算力？</vt:lpstr>
      <vt:lpstr>你真的在乎算力？</vt:lpstr>
      <vt:lpstr>读取数据与计算的计算换算</vt:lpstr>
      <vt:lpstr>计算密集型</vt:lpstr>
      <vt:lpstr>ZOMI并不是很在乎算力</vt:lpstr>
      <vt:lpstr>PowerPoint 演示文稿</vt:lpstr>
      <vt:lpstr>内存、带宽、时延</vt:lpstr>
      <vt:lpstr>DAXPY 计算 DEMO</vt:lpstr>
      <vt:lpstr>光与电的传播速度</vt:lpstr>
      <vt:lpstr>光与电的传播速度</vt:lpstr>
      <vt:lpstr>光与电的传播速度</vt:lpstr>
      <vt:lpstr>处理器内部</vt:lpstr>
      <vt:lpstr>DAXPY 计算 DEMO</vt:lpstr>
      <vt:lpstr>不同芯片产品的计算性能</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5556</cp:revision>
  <dcterms:created xsi:type="dcterms:W3CDTF">2015-01-14T10:38:57Z</dcterms:created>
  <dcterms:modified xsi:type="dcterms:W3CDTF">2023-04-01T02:05:52Z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